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90" r:id="rId3"/>
    <p:sldId id="329" r:id="rId4"/>
    <p:sldId id="330" r:id="rId5"/>
    <p:sldId id="331" r:id="rId6"/>
    <p:sldId id="332" r:id="rId7"/>
    <p:sldId id="338" r:id="rId8"/>
    <p:sldId id="335" r:id="rId9"/>
    <p:sldId id="303" r:id="rId10"/>
    <p:sldId id="334" r:id="rId11"/>
    <p:sldId id="339" r:id="rId12"/>
    <p:sldId id="291" r:id="rId13"/>
    <p:sldId id="307" r:id="rId14"/>
    <p:sldId id="306" r:id="rId15"/>
    <p:sldId id="337" r:id="rId16"/>
    <p:sldId id="336" r:id="rId17"/>
    <p:sldId id="344" r:id="rId18"/>
    <p:sldId id="345" r:id="rId19"/>
    <p:sldId id="314" r:id="rId20"/>
    <p:sldId id="293" r:id="rId21"/>
    <p:sldId id="309" r:id="rId22"/>
    <p:sldId id="321" r:id="rId23"/>
    <p:sldId id="294" r:id="rId24"/>
    <p:sldId id="265" r:id="rId25"/>
    <p:sldId id="269" r:id="rId26"/>
    <p:sldId id="343" r:id="rId27"/>
    <p:sldId id="284" r:id="rId28"/>
    <p:sldId id="270" r:id="rId29"/>
    <p:sldId id="323" r:id="rId30"/>
    <p:sldId id="322" r:id="rId31"/>
    <p:sldId id="324" r:id="rId32"/>
    <p:sldId id="313" r:id="rId33"/>
    <p:sldId id="342" r:id="rId34"/>
    <p:sldId id="325" r:id="rId35"/>
    <p:sldId id="271" r:id="rId36"/>
    <p:sldId id="272" r:id="rId37"/>
    <p:sldId id="273" r:id="rId38"/>
    <p:sldId id="340" r:id="rId39"/>
    <p:sldId id="341" r:id="rId40"/>
    <p:sldId id="275" r:id="rId41"/>
    <p:sldId id="326" r:id="rId42"/>
    <p:sldId id="327" r:id="rId43"/>
    <p:sldId id="328" r:id="rId44"/>
    <p:sldId id="305" r:id="rId45"/>
    <p:sldId id="285" r:id="rId46"/>
    <p:sldId id="276" r:id="rId47"/>
    <p:sldId id="301"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entin Delhaye" initials="QD" lastIdx="15" clrIdx="0">
    <p:extLst>
      <p:ext uri="{19B8F6BF-5375-455C-9EA6-DF929625EA0E}">
        <p15:presenceInfo xmlns:p15="http://schemas.microsoft.com/office/powerpoint/2012/main" userId="Quentin Delhay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B230"/>
    <a:srgbClr val="D1CF38"/>
    <a:srgbClr val="5E5E5E"/>
    <a:srgbClr val="70AD47"/>
    <a:srgbClr val="41719C"/>
    <a:srgbClr val="FDF4D3"/>
    <a:srgbClr val="000080"/>
    <a:srgbClr val="51DF87"/>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510" autoAdjust="0"/>
  </p:normalViewPr>
  <p:slideViewPr>
    <p:cSldViewPr snapToGrid="0">
      <p:cViewPr varScale="1">
        <p:scale>
          <a:sx n="93" d="100"/>
          <a:sy n="93" d="100"/>
        </p:scale>
        <p:origin x="2160" y="90"/>
      </p:cViewPr>
      <p:guideLst/>
    </p:cSldViewPr>
  </p:slideViewPr>
  <p:outlineViewPr>
    <p:cViewPr>
      <p:scale>
        <a:sx n="33" d="100"/>
        <a:sy n="33" d="100"/>
      </p:scale>
      <p:origin x="0" y="-58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9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B5A066-E354-4D20-8F3E-83227698D934}" type="datetimeFigureOut">
              <a:rPr lang="en-US" smtClean="0"/>
              <a:t>2/2/2018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71BA80-9FBB-4A3E-B21D-872F7349F901}" type="slidenum">
              <a:rPr lang="en-US" smtClean="0"/>
              <a:t>‹#›</a:t>
            </a:fld>
            <a:endParaRPr lang="en-US"/>
          </a:p>
        </p:txBody>
      </p:sp>
    </p:spTree>
    <p:extLst>
      <p:ext uri="{BB962C8B-B14F-4D97-AF65-F5344CB8AC3E}">
        <p14:creationId xmlns:p14="http://schemas.microsoft.com/office/powerpoint/2010/main" val="3746274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71BA80-9FBB-4A3E-B21D-872F7349F901}" type="slidenum">
              <a:rPr lang="en-US" smtClean="0"/>
              <a:t>3</a:t>
            </a:fld>
            <a:endParaRPr lang="en-US"/>
          </a:p>
        </p:txBody>
      </p:sp>
    </p:spTree>
    <p:extLst>
      <p:ext uri="{BB962C8B-B14F-4D97-AF65-F5344CB8AC3E}">
        <p14:creationId xmlns:p14="http://schemas.microsoft.com/office/powerpoint/2010/main" val="206214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15</a:t>
            </a:fld>
            <a:endParaRPr lang="en-US"/>
          </a:p>
        </p:txBody>
      </p:sp>
    </p:spTree>
    <p:extLst>
      <p:ext uri="{BB962C8B-B14F-4D97-AF65-F5344CB8AC3E}">
        <p14:creationId xmlns:p14="http://schemas.microsoft.com/office/powerpoint/2010/main" val="4209705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16</a:t>
            </a:fld>
            <a:endParaRPr lang="en-US"/>
          </a:p>
        </p:txBody>
      </p:sp>
    </p:spTree>
    <p:extLst>
      <p:ext uri="{BB962C8B-B14F-4D97-AF65-F5344CB8AC3E}">
        <p14:creationId xmlns:p14="http://schemas.microsoft.com/office/powerpoint/2010/main" val="293362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17</a:t>
            </a:fld>
            <a:endParaRPr lang="en-US"/>
          </a:p>
        </p:txBody>
      </p:sp>
    </p:spTree>
    <p:extLst>
      <p:ext uri="{BB962C8B-B14F-4D97-AF65-F5344CB8AC3E}">
        <p14:creationId xmlns:p14="http://schemas.microsoft.com/office/powerpoint/2010/main" val="3311448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18</a:t>
            </a:fld>
            <a:endParaRPr lang="en-US"/>
          </a:p>
        </p:txBody>
      </p:sp>
    </p:spTree>
    <p:extLst>
      <p:ext uri="{BB962C8B-B14F-4D97-AF65-F5344CB8AC3E}">
        <p14:creationId xmlns:p14="http://schemas.microsoft.com/office/powerpoint/2010/main" val="3991434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Shorter connections because all the blocks are closer to each other:</a:t>
            </a:r>
            <a:r>
              <a:rPr lang="en-US" baseline="0" dirty="0" smtClean="0"/>
              <a:t> Red and Blue get stacked, Blue and Green get closer on the same layer thanks to Red moving to another layer.</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19</a:t>
            </a:fld>
            <a:endParaRPr lang="en-US"/>
          </a:p>
        </p:txBody>
      </p:sp>
    </p:spTree>
    <p:extLst>
      <p:ext uri="{BB962C8B-B14F-4D97-AF65-F5344CB8AC3E}">
        <p14:creationId xmlns:p14="http://schemas.microsoft.com/office/powerpoint/2010/main" val="2672459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Magritte.</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24</a:t>
            </a:fld>
            <a:endParaRPr lang="en-US"/>
          </a:p>
        </p:txBody>
      </p:sp>
    </p:spTree>
    <p:extLst>
      <p:ext uri="{BB962C8B-B14F-4D97-AF65-F5344CB8AC3E}">
        <p14:creationId xmlns:p14="http://schemas.microsoft.com/office/powerpoint/2010/main" val="188815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Dans</a:t>
            </a:r>
            <a:r>
              <a:rPr lang="en-US" baseline="0" dirty="0" smtClean="0"/>
              <a:t> notre partitionnement, on ne veut pas couper les petits fils parce qu’une fois passés en 3D, ces petits fils seront plus long qu’en 2D.</a:t>
            </a:r>
          </a:p>
          <a:p>
            <a:r>
              <a:rPr lang="en-US" baseline="0" dirty="0" smtClean="0"/>
              <a:t>Le clustering permet donc de mettre en évidence les longs fils et de cacher les petits (les locaux).</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25</a:t>
            </a:fld>
            <a:endParaRPr lang="en-US"/>
          </a:p>
        </p:txBody>
      </p:sp>
    </p:spTree>
    <p:extLst>
      <p:ext uri="{BB962C8B-B14F-4D97-AF65-F5344CB8AC3E}">
        <p14:creationId xmlns:p14="http://schemas.microsoft.com/office/powerpoint/2010/main" val="3369030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Dans</a:t>
            </a:r>
            <a:r>
              <a:rPr lang="en-US" baseline="0" dirty="0" smtClean="0"/>
              <a:t> notre partitionnement, on ne veut pas couper les petits fils parce qu’une fois passés en 3D, ces petits fils seront plus long qu’en 2D.</a:t>
            </a:r>
          </a:p>
          <a:p>
            <a:r>
              <a:rPr lang="en-US" baseline="0" dirty="0" smtClean="0"/>
              <a:t>Le clustering permet donc de mettre en évidence les longs fils et de cacher les petits (les locaux).</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26</a:t>
            </a:fld>
            <a:endParaRPr lang="en-US"/>
          </a:p>
        </p:txBody>
      </p:sp>
    </p:spTree>
    <p:extLst>
      <p:ext uri="{BB962C8B-B14F-4D97-AF65-F5344CB8AC3E}">
        <p14:creationId xmlns:p14="http://schemas.microsoft.com/office/powerpoint/2010/main" val="88758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 but</a:t>
            </a:r>
            <a:r>
              <a:rPr lang="en-US" baseline="0" dirty="0" smtClean="0"/>
              <a:t> étant de ne pas aller trop loin, de trouver l’équilibre entre niveau de clustering permettant un niveau de partitionnement décent (plus petits clusters possibles) et une longueur minimale de fil n’implicant pas de perte de performance lors du passage en 3D (plus grands clusters possibles).</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27</a:t>
            </a:fld>
            <a:endParaRPr lang="en-US"/>
          </a:p>
        </p:txBody>
      </p:sp>
    </p:spTree>
    <p:extLst>
      <p:ext uri="{BB962C8B-B14F-4D97-AF65-F5344CB8AC3E}">
        <p14:creationId xmlns:p14="http://schemas.microsoft.com/office/powerpoint/2010/main" val="133194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28</a:t>
            </a:fld>
            <a:endParaRPr lang="en-US"/>
          </a:p>
        </p:txBody>
      </p:sp>
    </p:spTree>
    <p:extLst>
      <p:ext uri="{BB962C8B-B14F-4D97-AF65-F5344CB8AC3E}">
        <p14:creationId xmlns:p14="http://schemas.microsoft.com/office/powerpoint/2010/main" val="9147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 (dual inline package), QFP (quad flat package), LGA (lang grid</a:t>
            </a:r>
            <a:r>
              <a:rPr lang="en-US" baseline="0" dirty="0" smtClean="0"/>
              <a:t> array</a:t>
            </a:r>
            <a:r>
              <a:rPr lang="en-US" baseline="0" dirty="0" smtClean="0"/>
              <a:t>).</a:t>
            </a:r>
          </a:p>
          <a:p>
            <a:r>
              <a:rPr lang="en-US" baseline="0" dirty="0" smtClean="0"/>
              <a:t>Hi Spectre and Meltdown.</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6</a:t>
            </a:fld>
            <a:endParaRPr lang="en-US"/>
          </a:p>
        </p:txBody>
      </p:sp>
    </p:spTree>
    <p:extLst>
      <p:ext uri="{BB962C8B-B14F-4D97-AF65-F5344CB8AC3E}">
        <p14:creationId xmlns:p14="http://schemas.microsoft.com/office/powerpoint/2010/main" val="3004677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29</a:t>
            </a:fld>
            <a:endParaRPr lang="en-US"/>
          </a:p>
        </p:txBody>
      </p:sp>
    </p:spTree>
    <p:extLst>
      <p:ext uri="{BB962C8B-B14F-4D97-AF65-F5344CB8AC3E}">
        <p14:creationId xmlns:p14="http://schemas.microsoft.com/office/powerpoint/2010/main" val="1003409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30</a:t>
            </a:fld>
            <a:endParaRPr lang="en-US"/>
          </a:p>
        </p:txBody>
      </p:sp>
    </p:spTree>
    <p:extLst>
      <p:ext uri="{BB962C8B-B14F-4D97-AF65-F5344CB8AC3E}">
        <p14:creationId xmlns:p14="http://schemas.microsoft.com/office/powerpoint/2010/main" val="2250111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31</a:t>
            </a:fld>
            <a:endParaRPr lang="en-US"/>
          </a:p>
        </p:txBody>
      </p:sp>
    </p:spTree>
    <p:extLst>
      <p:ext uri="{BB962C8B-B14F-4D97-AF65-F5344CB8AC3E}">
        <p14:creationId xmlns:p14="http://schemas.microsoft.com/office/powerpoint/2010/main" val="4006914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33</a:t>
            </a:fld>
            <a:endParaRPr lang="en-US"/>
          </a:p>
        </p:txBody>
      </p:sp>
    </p:spTree>
    <p:extLst>
      <p:ext uri="{BB962C8B-B14F-4D97-AF65-F5344CB8AC3E}">
        <p14:creationId xmlns:p14="http://schemas.microsoft.com/office/powerpoint/2010/main" val="932203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34</a:t>
            </a:fld>
            <a:endParaRPr lang="en-US"/>
          </a:p>
        </p:txBody>
      </p:sp>
    </p:spTree>
    <p:extLst>
      <p:ext uri="{BB962C8B-B14F-4D97-AF65-F5344CB8AC3E}">
        <p14:creationId xmlns:p14="http://schemas.microsoft.com/office/powerpoint/2010/main" val="141395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36</a:t>
            </a:fld>
            <a:endParaRPr lang="en-US"/>
          </a:p>
        </p:txBody>
      </p:sp>
    </p:spTree>
    <p:extLst>
      <p:ext uri="{BB962C8B-B14F-4D97-AF65-F5344CB8AC3E}">
        <p14:creationId xmlns:p14="http://schemas.microsoft.com/office/powerpoint/2010/main" val="1437351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37</a:t>
            </a:fld>
            <a:endParaRPr lang="en-US"/>
          </a:p>
        </p:txBody>
      </p:sp>
    </p:spTree>
    <p:extLst>
      <p:ext uri="{BB962C8B-B14F-4D97-AF65-F5344CB8AC3E}">
        <p14:creationId xmlns:p14="http://schemas.microsoft.com/office/powerpoint/2010/main" val="2653111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47</a:t>
            </a:fld>
            <a:endParaRPr lang="en-US"/>
          </a:p>
        </p:txBody>
      </p:sp>
    </p:spTree>
    <p:extLst>
      <p:ext uri="{BB962C8B-B14F-4D97-AF65-F5344CB8AC3E}">
        <p14:creationId xmlns:p14="http://schemas.microsoft.com/office/powerpoint/2010/main" val="200571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 (dual inline package), QFP (quad flat package), LGA (lang grid</a:t>
            </a:r>
            <a:r>
              <a:rPr lang="en-US" baseline="0" dirty="0" smtClean="0"/>
              <a:t> array)</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7</a:t>
            </a:fld>
            <a:endParaRPr lang="en-US"/>
          </a:p>
        </p:txBody>
      </p:sp>
    </p:spTree>
    <p:extLst>
      <p:ext uri="{BB962C8B-B14F-4D97-AF65-F5344CB8AC3E}">
        <p14:creationId xmlns:p14="http://schemas.microsoft.com/office/powerpoint/2010/main" val="1504288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Metal pitch is the distance between two adjacent tracks on the same metal layer.</a:t>
            </a:r>
          </a:p>
        </p:txBody>
      </p:sp>
      <p:sp>
        <p:nvSpPr>
          <p:cNvPr id="4" name="Slide Number Placeholder 3"/>
          <p:cNvSpPr>
            <a:spLocks noGrp="1"/>
          </p:cNvSpPr>
          <p:nvPr>
            <p:ph type="sldNum" sz="quarter" idx="10"/>
          </p:nvPr>
        </p:nvSpPr>
        <p:spPr/>
        <p:txBody>
          <a:bodyPr/>
          <a:lstStyle/>
          <a:p>
            <a:fld id="{6871BA80-9FBB-4A3E-B21D-872F7349F901}" type="slidenum">
              <a:rPr lang="en-US" smtClean="0"/>
              <a:t>9</a:t>
            </a:fld>
            <a:endParaRPr lang="en-US"/>
          </a:p>
        </p:txBody>
      </p:sp>
    </p:spTree>
    <p:extLst>
      <p:ext uri="{BB962C8B-B14F-4D97-AF65-F5344CB8AC3E}">
        <p14:creationId xmlns:p14="http://schemas.microsoft.com/office/powerpoint/2010/main" val="263461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871BA80-9FBB-4A3E-B21D-872F7349F901}" type="slidenum">
              <a:rPr lang="en-US" smtClean="0"/>
              <a:t>10</a:t>
            </a:fld>
            <a:endParaRPr lang="en-US"/>
          </a:p>
        </p:txBody>
      </p:sp>
    </p:spTree>
    <p:extLst>
      <p:ext uri="{BB962C8B-B14F-4D97-AF65-F5344CB8AC3E}">
        <p14:creationId xmlns:p14="http://schemas.microsoft.com/office/powerpoint/2010/main" val="3058362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Hello Xilinx: https://www.xilinx.com/products/silicon-devices/3dic.html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 design trop gros pour un seul FPGA est abordé à la section 2.6 de “VLSI Physical Design” de Kahng. On peut utiliser des FPIC (Field-Programmable Interconnect Chips) pour les interconnecter. Interviennent alors les problèmes d’opitmisation de l’utilisation des FPGA ainsi que la minimisation des interconnections afin de réduire l’utilisation des I/O qui sont en nombre limité.</a:t>
            </a:r>
          </a:p>
          <a:p>
            <a:endParaRPr lang="en-US" baseline="0" dirty="0" smtClean="0"/>
          </a:p>
        </p:txBody>
      </p:sp>
      <p:sp>
        <p:nvSpPr>
          <p:cNvPr id="4" name="Slide Number Placeholder 3"/>
          <p:cNvSpPr>
            <a:spLocks noGrp="1"/>
          </p:cNvSpPr>
          <p:nvPr>
            <p:ph type="sldNum" sz="quarter" idx="10"/>
          </p:nvPr>
        </p:nvSpPr>
        <p:spPr/>
        <p:txBody>
          <a:bodyPr/>
          <a:lstStyle/>
          <a:p>
            <a:fld id="{6871BA80-9FBB-4A3E-B21D-872F7349F901}" type="slidenum">
              <a:rPr lang="en-US" smtClean="0"/>
              <a:t>11</a:t>
            </a:fld>
            <a:endParaRPr lang="en-US"/>
          </a:p>
        </p:txBody>
      </p:sp>
    </p:spTree>
    <p:extLst>
      <p:ext uri="{BB962C8B-B14F-4D97-AF65-F5344CB8AC3E}">
        <p14:creationId xmlns:p14="http://schemas.microsoft.com/office/powerpoint/2010/main" val="3831259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we get why we can’t stick with 2D and need to split the design.</a:t>
            </a:r>
          </a:p>
          <a:p>
            <a:r>
              <a:rPr lang="en-US" dirty="0" smtClean="0"/>
              <a:t>How do I turn this...</a:t>
            </a:r>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12</a:t>
            </a:fld>
            <a:endParaRPr lang="en-US"/>
          </a:p>
        </p:txBody>
      </p:sp>
    </p:spTree>
    <p:extLst>
      <p:ext uri="{BB962C8B-B14F-4D97-AF65-F5344CB8AC3E}">
        <p14:creationId xmlns:p14="http://schemas.microsoft.com/office/powerpoint/2010/main" val="1951044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...into 3D</a:t>
            </a:r>
            <a:r>
              <a:rPr lang="en-US" dirty="0" smtClean="0"/>
              <a:t>.</a:t>
            </a:r>
          </a:p>
          <a:p>
            <a:r>
              <a:rPr lang="en-US" dirty="0" smtClean="0"/>
              <a:t>(but real 3D, not stereoscopic)</a:t>
            </a:r>
            <a:endParaRPr lang="en-US" dirty="0" smtClean="0"/>
          </a:p>
        </p:txBody>
      </p:sp>
      <p:sp>
        <p:nvSpPr>
          <p:cNvPr id="4" name="Slide Number Placeholder 3"/>
          <p:cNvSpPr>
            <a:spLocks noGrp="1"/>
          </p:cNvSpPr>
          <p:nvPr>
            <p:ph type="sldNum" sz="quarter" idx="10"/>
          </p:nvPr>
        </p:nvSpPr>
        <p:spPr/>
        <p:txBody>
          <a:bodyPr/>
          <a:lstStyle/>
          <a:p>
            <a:fld id="{6871BA80-9FBB-4A3E-B21D-872F7349F901}" type="slidenum">
              <a:rPr lang="en-US" smtClean="0"/>
              <a:t>13</a:t>
            </a:fld>
            <a:endParaRPr lang="en-US"/>
          </a:p>
        </p:txBody>
      </p:sp>
    </p:spTree>
    <p:extLst>
      <p:ext uri="{BB962C8B-B14F-4D97-AF65-F5344CB8AC3E}">
        <p14:creationId xmlns:p14="http://schemas.microsoft.com/office/powerpoint/2010/main" val="175821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71BA80-9FBB-4A3E-B21D-872F7349F901}" type="slidenum">
              <a:rPr lang="en-US" smtClean="0"/>
              <a:t>14</a:t>
            </a:fld>
            <a:endParaRPr lang="en-US"/>
          </a:p>
        </p:txBody>
      </p:sp>
    </p:spTree>
    <p:extLst>
      <p:ext uri="{BB962C8B-B14F-4D97-AF65-F5344CB8AC3E}">
        <p14:creationId xmlns:p14="http://schemas.microsoft.com/office/powerpoint/2010/main" val="2437853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3CF000-A1EB-4D90-A475-E2F5E85EBE2B}" type="datetime1">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3958694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0CF1A3-ED8D-4854-8EAE-9687FD666942}" type="datetime1">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1129868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50BDE-0214-42A6-8134-519703CF16FF}" type="datetime1">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3023940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8B2004-0511-4B1F-92EF-38B8B4BDC881}" type="datetime1">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249911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ACF948-4DB9-4818-A350-F17D0E09BA84}" type="datetime1">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491065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D99F9E-D3DF-44D3-ACC2-6BB78EC4E817}" type="datetime1">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206860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6A715E6-3D4B-4B0F-9851-B3868B532531}" type="datetime1">
              <a:rPr lang="en-US" smtClean="0"/>
              <a:t>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220282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ADBACCE-6677-44E7-BC0A-8BC0AE7F9F51}" type="datetime1">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392327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8E9C25-CFBC-44D3-8CB4-6F7B5CAD5063}" type="datetime1">
              <a:rPr lang="en-US" smtClean="0"/>
              <a:t>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668274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84DA36-5829-41AB-B56D-EA3E43EBB301}" type="datetime1">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2977090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7D6F5B-BA20-40D8-A378-B52FB0C568F8}" type="datetime1">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A19FDC-00B7-407F-A140-786AB5FE771E}" type="slidenum">
              <a:rPr lang="en-US" smtClean="0"/>
              <a:t>‹#›</a:t>
            </a:fld>
            <a:endParaRPr lang="en-US"/>
          </a:p>
        </p:txBody>
      </p:sp>
    </p:spTree>
    <p:extLst>
      <p:ext uri="{BB962C8B-B14F-4D97-AF65-F5344CB8AC3E}">
        <p14:creationId xmlns:p14="http://schemas.microsoft.com/office/powerpoint/2010/main" val="1582660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6628E-1CD5-4EC4-A957-0EF347C52020}" type="datetime1">
              <a:rPr lang="en-US" smtClean="0"/>
              <a:t>2/2/2018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19FDC-00B7-407F-A140-786AB5FE771E}" type="slidenum">
              <a:rPr lang="en-US" smtClean="0"/>
              <a:t>‹#›</a:t>
            </a:fld>
            <a:endParaRPr lang="en-US"/>
          </a:p>
        </p:txBody>
      </p:sp>
    </p:spTree>
    <p:extLst>
      <p:ext uri="{BB962C8B-B14F-4D97-AF65-F5344CB8AC3E}">
        <p14:creationId xmlns:p14="http://schemas.microsoft.com/office/powerpoint/2010/main" val="9741822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arastuffs/def_parser"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parastuffs/metis_unicorn"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fosdem.org/2018/schedule/event/cad_3d_asic/"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youtu.be/dQw4w9WgXcQ"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8.png"/><Relationship Id="rId7"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6.tiff"/><Relationship Id="rId4" Type="http://schemas.openxmlformats.org/officeDocument/2006/relationships/image" Target="../media/image9.png"/><Relationship Id="rId9" Type="http://schemas.openxmlformats.org/officeDocument/2006/relationships/image" Target="../media/image5.tiff"/></Relationships>
</file>

<file path=ppt/slides/_rels/slide7.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8.png"/><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624" y="2158144"/>
            <a:ext cx="8310282" cy="2387600"/>
          </a:xfrm>
        </p:spPr>
        <p:txBody>
          <a:bodyPr>
            <a:normAutofit fontScale="90000"/>
          </a:bodyPr>
          <a:lstStyle/>
          <a:p>
            <a:r>
              <a:rPr lang="en-US" dirty="0"/>
              <a:t>Automated system partitioning based on</a:t>
            </a:r>
            <a:br>
              <a:rPr lang="en-US" dirty="0"/>
            </a:br>
            <a:r>
              <a:rPr lang="en-US" dirty="0"/>
              <a:t>hypergraphs for 3D stacked integrated circuits</a:t>
            </a:r>
          </a:p>
        </p:txBody>
      </p:sp>
      <p:sp>
        <p:nvSpPr>
          <p:cNvPr id="4" name="Subtitle 3"/>
          <p:cNvSpPr>
            <a:spLocks noGrp="1"/>
          </p:cNvSpPr>
          <p:nvPr>
            <p:ph type="subTitle" idx="1"/>
          </p:nvPr>
        </p:nvSpPr>
        <p:spPr>
          <a:xfrm>
            <a:off x="1151092" y="6312870"/>
            <a:ext cx="6858000" cy="363060"/>
          </a:xfrm>
        </p:spPr>
        <p:txBody>
          <a:bodyPr>
            <a:normAutofit/>
          </a:bodyPr>
          <a:lstStyle/>
          <a:p>
            <a:r>
              <a:rPr lang="en-US" sz="1800" dirty="0" smtClean="0"/>
              <a:t>FOSDEM 2018 – Quentin Delhaye</a:t>
            </a:r>
            <a:endParaRPr lang="en-US"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11" y="6270931"/>
            <a:ext cx="1667658" cy="48669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15" y="6231171"/>
            <a:ext cx="2540977" cy="526458"/>
          </a:xfrm>
          <a:prstGeom prst="rect">
            <a:avLst/>
          </a:prstGeom>
        </p:spPr>
      </p:pic>
    </p:spTree>
    <p:extLst>
      <p:ext uri="{BB962C8B-B14F-4D97-AF65-F5344CB8AC3E}">
        <p14:creationId xmlns:p14="http://schemas.microsoft.com/office/powerpoint/2010/main" val="530198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can’t simply make it bigger</a:t>
            </a:r>
            <a:endParaRPr lang="en-US" dirty="0"/>
          </a:p>
        </p:txBody>
      </p:sp>
      <p:sp>
        <p:nvSpPr>
          <p:cNvPr id="4" name="Slide Number Placeholder 3"/>
          <p:cNvSpPr>
            <a:spLocks noGrp="1"/>
          </p:cNvSpPr>
          <p:nvPr>
            <p:ph type="sldNum" sz="quarter" idx="12"/>
          </p:nvPr>
        </p:nvSpPr>
        <p:spPr/>
        <p:txBody>
          <a:bodyPr/>
          <a:lstStyle/>
          <a:p>
            <a:fld id="{41A19FDC-00B7-407F-A140-786AB5FE771E}" type="slidenum">
              <a:rPr lang="en-US" smtClean="0"/>
              <a:t>10</a:t>
            </a:fld>
            <a:endParaRPr lang="en-US" dirty="0"/>
          </a:p>
        </p:txBody>
      </p:sp>
      <p:sp>
        <p:nvSpPr>
          <p:cNvPr id="59" name="Content Placeholder 2"/>
          <p:cNvSpPr txBox="1">
            <a:spLocks/>
          </p:cNvSpPr>
          <p:nvPr/>
        </p:nvSpPr>
        <p:spPr>
          <a:xfrm>
            <a:off x="2125813" y="5099340"/>
            <a:ext cx="4892372" cy="6173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b="1" dirty="0" smtClean="0"/>
              <a:t>Larger IC means lower yield</a:t>
            </a:r>
            <a:endParaRPr lang="en-US" sz="3200" b="1" dirty="0"/>
          </a:p>
        </p:txBody>
      </p:sp>
      <p:pic>
        <p:nvPicPr>
          <p:cNvPr id="60" name="Picture 59"/>
          <p:cNvPicPr>
            <a:picLocks noChangeAspect="1"/>
          </p:cNvPicPr>
          <p:nvPr/>
        </p:nvPicPr>
        <p:blipFill rotWithShape="1">
          <a:blip r:embed="rId3" cstate="print">
            <a:extLst>
              <a:ext uri="{28A0092B-C50C-407E-A947-70E740481C1C}">
                <a14:useLocalDpi xmlns:a14="http://schemas.microsoft.com/office/drawing/2010/main" val="0"/>
              </a:ext>
            </a:extLst>
          </a:blip>
          <a:srcRect b="-788"/>
          <a:stretch/>
        </p:blipFill>
        <p:spPr>
          <a:xfrm>
            <a:off x="1604596" y="2029650"/>
            <a:ext cx="5934808" cy="1993869"/>
          </a:xfrm>
          <a:prstGeom prst="rect">
            <a:avLst/>
          </a:prstGeom>
        </p:spPr>
      </p:pic>
      <p:sp>
        <p:nvSpPr>
          <p:cNvPr id="12" name="TextBox 11"/>
          <p:cNvSpPr txBox="1"/>
          <p:nvPr/>
        </p:nvSpPr>
        <p:spPr>
          <a:xfrm>
            <a:off x="565529" y="2303107"/>
            <a:ext cx="1039067" cy="369332"/>
          </a:xfrm>
          <a:prstGeom prst="rect">
            <a:avLst/>
          </a:prstGeom>
          <a:noFill/>
        </p:spPr>
        <p:txBody>
          <a:bodyPr wrap="none" rtlCol="0">
            <a:spAutoFit/>
          </a:bodyPr>
          <a:lstStyle/>
          <a:p>
            <a:r>
              <a:rPr lang="en-US" dirty="0" smtClean="0">
                <a:solidFill>
                  <a:srgbClr val="5E5E5E"/>
                </a:solidFill>
              </a:rPr>
              <a:t>Good die</a:t>
            </a:r>
            <a:endParaRPr lang="en-US" dirty="0">
              <a:solidFill>
                <a:srgbClr val="5E5E5E"/>
              </a:solidFill>
            </a:endParaRPr>
          </a:p>
        </p:txBody>
      </p:sp>
      <p:sp>
        <p:nvSpPr>
          <p:cNvPr id="14" name="TextBox 13"/>
          <p:cNvSpPr txBox="1"/>
          <p:nvPr/>
        </p:nvSpPr>
        <p:spPr>
          <a:xfrm>
            <a:off x="565529" y="3284857"/>
            <a:ext cx="885179" cy="369332"/>
          </a:xfrm>
          <a:prstGeom prst="rect">
            <a:avLst/>
          </a:prstGeom>
          <a:noFill/>
        </p:spPr>
        <p:txBody>
          <a:bodyPr wrap="none" rtlCol="0">
            <a:spAutoFit/>
          </a:bodyPr>
          <a:lstStyle/>
          <a:p>
            <a:r>
              <a:rPr lang="en-US" dirty="0" smtClean="0">
                <a:solidFill>
                  <a:srgbClr val="D1CF38"/>
                </a:solidFill>
              </a:rPr>
              <a:t>Bad die</a:t>
            </a:r>
            <a:endParaRPr lang="en-US" dirty="0">
              <a:solidFill>
                <a:srgbClr val="D1CF38"/>
              </a:solidFill>
            </a:endParaRPr>
          </a:p>
        </p:txBody>
      </p:sp>
      <p:cxnSp>
        <p:nvCxnSpPr>
          <p:cNvPr id="18" name="Straight Connector 17"/>
          <p:cNvCxnSpPr>
            <a:endCxn id="12" idx="3"/>
          </p:cNvCxnSpPr>
          <p:nvPr/>
        </p:nvCxnSpPr>
        <p:spPr>
          <a:xfrm flipH="1" flipV="1">
            <a:off x="1604596" y="2487773"/>
            <a:ext cx="646235" cy="184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4" idx="3"/>
          </p:cNvCxnSpPr>
          <p:nvPr/>
        </p:nvCxnSpPr>
        <p:spPr>
          <a:xfrm flipH="1">
            <a:off x="1450708" y="3113620"/>
            <a:ext cx="589107" cy="3559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14179" y="4427548"/>
            <a:ext cx="4915641" cy="461665"/>
          </a:xfrm>
          <a:prstGeom prst="rect">
            <a:avLst/>
          </a:prstGeom>
          <a:noFill/>
        </p:spPr>
        <p:txBody>
          <a:bodyPr wrap="none" rtlCol="0">
            <a:spAutoFit/>
          </a:bodyPr>
          <a:lstStyle/>
          <a:p>
            <a:r>
              <a:rPr lang="en-US" sz="2400" dirty="0" smtClean="0"/>
              <a:t>Constant amount of </a:t>
            </a:r>
            <a:r>
              <a:rPr lang="en-US" sz="2400" dirty="0" smtClean="0">
                <a:solidFill>
                  <a:srgbClr val="D7B230"/>
                </a:solidFill>
              </a:rPr>
              <a:t>defects</a:t>
            </a:r>
            <a:r>
              <a:rPr lang="en-US" sz="2400" dirty="0" smtClean="0"/>
              <a:t> per wafer</a:t>
            </a:r>
            <a:endParaRPr lang="en-US" sz="2400" dirty="0"/>
          </a:p>
        </p:txBody>
      </p:sp>
    </p:spTree>
    <p:extLst>
      <p:ext uri="{BB962C8B-B14F-4D97-AF65-F5344CB8AC3E}">
        <p14:creationId xmlns:p14="http://schemas.microsoft.com/office/powerpoint/2010/main" val="3961564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the IC to keep it small</a:t>
            </a:r>
            <a:endParaRPr lang="en-US" dirty="0"/>
          </a:p>
        </p:txBody>
      </p:sp>
      <p:sp>
        <p:nvSpPr>
          <p:cNvPr id="3" name="Content Placeholder 2"/>
          <p:cNvSpPr>
            <a:spLocks noGrp="1"/>
          </p:cNvSpPr>
          <p:nvPr>
            <p:ph idx="1"/>
          </p:nvPr>
        </p:nvSpPr>
        <p:spPr>
          <a:xfrm>
            <a:off x="4312627" y="2548181"/>
            <a:ext cx="4290646" cy="2237097"/>
          </a:xfrm>
        </p:spPr>
        <p:txBody>
          <a:bodyPr/>
          <a:lstStyle/>
          <a:p>
            <a:pPr marL="0" indent="0">
              <a:lnSpc>
                <a:spcPct val="100000"/>
              </a:lnSpc>
              <a:buNone/>
            </a:pPr>
            <a:r>
              <a:rPr lang="en-US" dirty="0" smtClean="0"/>
              <a:t>Xilinx split its latest node to keep it </a:t>
            </a:r>
            <a:r>
              <a:rPr lang="en-US" sz="1100" dirty="0" smtClean="0"/>
              <a:t>relatively</a:t>
            </a:r>
            <a:r>
              <a:rPr lang="en-US" dirty="0" smtClean="0"/>
              <a:t> affordable.</a:t>
            </a:r>
            <a:endParaRPr lang="en-US" dirty="0"/>
          </a:p>
        </p:txBody>
      </p:sp>
      <p:sp>
        <p:nvSpPr>
          <p:cNvPr id="4" name="Slide Number Placeholder 3"/>
          <p:cNvSpPr>
            <a:spLocks noGrp="1"/>
          </p:cNvSpPr>
          <p:nvPr>
            <p:ph type="sldNum" sz="quarter" idx="12"/>
          </p:nvPr>
        </p:nvSpPr>
        <p:spPr/>
        <p:txBody>
          <a:bodyPr/>
          <a:lstStyle/>
          <a:p>
            <a:fld id="{41A19FDC-00B7-407F-A140-786AB5FE771E}" type="slidenum">
              <a:rPr lang="en-US" smtClean="0"/>
              <a:t>11</a:t>
            </a:fld>
            <a:endParaRPr lang="en-US" dirty="0"/>
          </a:p>
        </p:txBody>
      </p:sp>
      <p:grpSp>
        <p:nvGrpSpPr>
          <p:cNvPr id="57" name="Group 56"/>
          <p:cNvGrpSpPr/>
          <p:nvPr/>
        </p:nvGrpSpPr>
        <p:grpSpPr>
          <a:xfrm>
            <a:off x="5363308" y="5068951"/>
            <a:ext cx="2593729" cy="1003726"/>
            <a:chOff x="2813537" y="3815861"/>
            <a:chExt cx="2593729" cy="1003726"/>
          </a:xfrm>
        </p:grpSpPr>
        <p:sp>
          <p:nvSpPr>
            <p:cNvPr id="6" name="Rectangle 5"/>
            <p:cNvSpPr/>
            <p:nvPr/>
          </p:nvSpPr>
          <p:spPr>
            <a:xfrm>
              <a:off x="2813537" y="3815861"/>
              <a:ext cx="729761" cy="351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FPGA</a:t>
              </a:r>
              <a:endParaRPr lang="en-US" dirty="0"/>
            </a:p>
          </p:txBody>
        </p:sp>
        <p:sp>
          <p:nvSpPr>
            <p:cNvPr id="7" name="Rectangle 6"/>
            <p:cNvSpPr/>
            <p:nvPr/>
          </p:nvSpPr>
          <p:spPr>
            <a:xfrm>
              <a:off x="3745521" y="3815861"/>
              <a:ext cx="729761" cy="351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FPGA</a:t>
              </a:r>
              <a:endParaRPr lang="en-US" dirty="0"/>
            </a:p>
          </p:txBody>
        </p:sp>
        <p:sp>
          <p:nvSpPr>
            <p:cNvPr id="8" name="Rectangle 7"/>
            <p:cNvSpPr/>
            <p:nvPr/>
          </p:nvSpPr>
          <p:spPr>
            <a:xfrm>
              <a:off x="4677505" y="3815861"/>
              <a:ext cx="729761" cy="351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FPGA</a:t>
              </a:r>
              <a:endParaRPr lang="en-US" dirty="0"/>
            </a:p>
          </p:txBody>
        </p:sp>
        <p:sp>
          <p:nvSpPr>
            <p:cNvPr id="9" name="Rectangle 8"/>
            <p:cNvSpPr/>
            <p:nvPr/>
          </p:nvSpPr>
          <p:spPr>
            <a:xfrm>
              <a:off x="2813537" y="4461545"/>
              <a:ext cx="729761" cy="3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FPIC</a:t>
              </a:r>
              <a:endParaRPr lang="en-US" dirty="0"/>
            </a:p>
          </p:txBody>
        </p:sp>
        <p:sp>
          <p:nvSpPr>
            <p:cNvPr id="10" name="Rectangle 9"/>
            <p:cNvSpPr/>
            <p:nvPr/>
          </p:nvSpPr>
          <p:spPr>
            <a:xfrm>
              <a:off x="3745521" y="4461545"/>
              <a:ext cx="729761" cy="3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FPIC</a:t>
              </a:r>
              <a:endParaRPr lang="en-US" dirty="0"/>
            </a:p>
          </p:txBody>
        </p:sp>
        <p:sp>
          <p:nvSpPr>
            <p:cNvPr id="11" name="Rectangle 10"/>
            <p:cNvSpPr/>
            <p:nvPr/>
          </p:nvSpPr>
          <p:spPr>
            <a:xfrm>
              <a:off x="4677504" y="4461545"/>
              <a:ext cx="729761" cy="3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FPIC</a:t>
              </a:r>
              <a:endParaRPr lang="en-US" dirty="0"/>
            </a:p>
          </p:txBody>
        </p:sp>
        <p:cxnSp>
          <p:nvCxnSpPr>
            <p:cNvPr id="13" name="Straight Connector 12"/>
            <p:cNvCxnSpPr>
              <a:stCxn id="6" idx="2"/>
              <a:endCxn id="9" idx="0"/>
            </p:cNvCxnSpPr>
            <p:nvPr/>
          </p:nvCxnSpPr>
          <p:spPr>
            <a:xfrm>
              <a:off x="3178418" y="4167553"/>
              <a:ext cx="0" cy="293992"/>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endCxn id="10" idx="0"/>
            </p:cNvCxnSpPr>
            <p:nvPr/>
          </p:nvCxnSpPr>
          <p:spPr>
            <a:xfrm>
              <a:off x="3178417" y="4167553"/>
              <a:ext cx="931985" cy="29399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6" idx="2"/>
            </p:cNvCxnSpPr>
            <p:nvPr/>
          </p:nvCxnSpPr>
          <p:spPr>
            <a:xfrm>
              <a:off x="3178418" y="4167553"/>
              <a:ext cx="1896942" cy="29399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a:stCxn id="7" idx="2"/>
            </p:cNvCxnSpPr>
            <p:nvPr/>
          </p:nvCxnSpPr>
          <p:spPr>
            <a:xfrm flipH="1">
              <a:off x="3178416" y="4167553"/>
              <a:ext cx="931986" cy="293992"/>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Connector 22"/>
            <p:cNvCxnSpPr>
              <a:stCxn id="7" idx="2"/>
              <a:endCxn id="10" idx="0"/>
            </p:cNvCxnSpPr>
            <p:nvPr/>
          </p:nvCxnSpPr>
          <p:spPr>
            <a:xfrm>
              <a:off x="4110402" y="4167553"/>
              <a:ext cx="0" cy="293992"/>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endCxn id="11" idx="0"/>
            </p:cNvCxnSpPr>
            <p:nvPr/>
          </p:nvCxnSpPr>
          <p:spPr>
            <a:xfrm>
              <a:off x="4110401" y="4167553"/>
              <a:ext cx="931984" cy="29399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8" idx="2"/>
            </p:cNvCxnSpPr>
            <p:nvPr/>
          </p:nvCxnSpPr>
          <p:spPr>
            <a:xfrm flipH="1">
              <a:off x="3194905" y="4167553"/>
              <a:ext cx="1847481" cy="29399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a:endCxn id="10" idx="0"/>
            </p:cNvCxnSpPr>
            <p:nvPr/>
          </p:nvCxnSpPr>
          <p:spPr>
            <a:xfrm flipH="1">
              <a:off x="4110402" y="4167553"/>
              <a:ext cx="931982" cy="293992"/>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endCxn id="11" idx="0"/>
            </p:cNvCxnSpPr>
            <p:nvPr/>
          </p:nvCxnSpPr>
          <p:spPr>
            <a:xfrm>
              <a:off x="5042384" y="4167553"/>
              <a:ext cx="1" cy="293992"/>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9" idx="2"/>
              <a:endCxn id="10" idx="2"/>
            </p:cNvCxnSpPr>
            <p:nvPr/>
          </p:nvCxnSpPr>
          <p:spPr>
            <a:xfrm rot="16200000" flipH="1">
              <a:off x="3644410" y="4347245"/>
              <a:ext cx="12700" cy="931984"/>
            </a:xfrm>
            <a:prstGeom prst="curvedConnector3">
              <a:avLst>
                <a:gd name="adj1" fmla="val 900000"/>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stCxn id="9" idx="2"/>
              <a:endCxn id="11" idx="2"/>
            </p:cNvCxnSpPr>
            <p:nvPr/>
          </p:nvCxnSpPr>
          <p:spPr>
            <a:xfrm rot="16200000" flipH="1">
              <a:off x="4110401" y="3881253"/>
              <a:ext cx="12700" cy="1863967"/>
            </a:xfrm>
            <a:prstGeom prst="curvedConnector3">
              <a:avLst>
                <a:gd name="adj1" fmla="val 1661543"/>
              </a:avLst>
            </a:prstGeom>
          </p:spPr>
          <p:style>
            <a:lnRef idx="1">
              <a:schemeClr val="dk1"/>
            </a:lnRef>
            <a:fillRef idx="0">
              <a:schemeClr val="dk1"/>
            </a:fillRef>
            <a:effectRef idx="0">
              <a:schemeClr val="dk1"/>
            </a:effectRef>
            <a:fontRef idx="minor">
              <a:schemeClr val="tx1"/>
            </a:fontRef>
          </p:style>
        </p:cxnSp>
        <p:cxnSp>
          <p:nvCxnSpPr>
            <p:cNvPr id="49" name="Straight Connector 48"/>
            <p:cNvCxnSpPr>
              <a:stCxn id="10" idx="2"/>
              <a:endCxn id="11" idx="2"/>
            </p:cNvCxnSpPr>
            <p:nvPr/>
          </p:nvCxnSpPr>
          <p:spPr>
            <a:xfrm rot="16200000" flipH="1">
              <a:off x="4576393" y="4347245"/>
              <a:ext cx="12700" cy="931983"/>
            </a:xfrm>
            <a:prstGeom prst="curvedConnector3">
              <a:avLst>
                <a:gd name="adj1" fmla="val 969228"/>
              </a:avLst>
            </a:prstGeom>
          </p:spPr>
          <p:style>
            <a:lnRef idx="1">
              <a:schemeClr val="dk1"/>
            </a:lnRef>
            <a:fillRef idx="0">
              <a:schemeClr val="dk1"/>
            </a:fillRef>
            <a:effectRef idx="0">
              <a:schemeClr val="dk1"/>
            </a:effectRef>
            <a:fontRef idx="minor">
              <a:schemeClr val="tx1"/>
            </a:fontRef>
          </p:style>
        </p:cxn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818" y="2397187"/>
            <a:ext cx="2922494" cy="1433146"/>
          </a:xfrm>
          <a:prstGeom prst="rect">
            <a:avLst/>
          </a:prstGeom>
        </p:spPr>
      </p:pic>
      <p:sp>
        <p:nvSpPr>
          <p:cNvPr id="28" name="Rectangle 27"/>
          <p:cNvSpPr/>
          <p:nvPr/>
        </p:nvSpPr>
        <p:spPr>
          <a:xfrm>
            <a:off x="720818" y="5068951"/>
            <a:ext cx="2584150" cy="1003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FPGA</a:t>
            </a:r>
            <a:endParaRPr lang="en-US" dirty="0"/>
          </a:p>
        </p:txBody>
      </p:sp>
      <p:sp>
        <p:nvSpPr>
          <p:cNvPr id="12" name="Right Arrow 11"/>
          <p:cNvSpPr/>
          <p:nvPr/>
        </p:nvSpPr>
        <p:spPr>
          <a:xfrm>
            <a:off x="4050585" y="5420643"/>
            <a:ext cx="567105" cy="293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399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120" y="1825625"/>
            <a:ext cx="6621760" cy="3807512"/>
          </a:xfrm>
          <a:prstGeom prst="rect">
            <a:avLst/>
          </a:prstGeom>
        </p:spPr>
      </p:pic>
      <p:sp>
        <p:nvSpPr>
          <p:cNvPr id="4" name="Slide Number Placeholder 3"/>
          <p:cNvSpPr>
            <a:spLocks noGrp="1"/>
          </p:cNvSpPr>
          <p:nvPr>
            <p:ph type="sldNum" sz="quarter" idx="12"/>
          </p:nvPr>
        </p:nvSpPr>
        <p:spPr/>
        <p:txBody>
          <a:bodyPr/>
          <a:lstStyle/>
          <a:p>
            <a:fld id="{41A19FDC-00B7-407F-A140-786AB5FE771E}" type="slidenum">
              <a:rPr lang="en-US" smtClean="0"/>
              <a:t>12</a:t>
            </a:fld>
            <a:endParaRPr lang="en-US"/>
          </a:p>
        </p:txBody>
      </p:sp>
    </p:spTree>
    <p:extLst>
      <p:ext uri="{BB962C8B-B14F-4D97-AF65-F5344CB8AC3E}">
        <p14:creationId xmlns:p14="http://schemas.microsoft.com/office/powerpoint/2010/main" val="1431097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224" y="1690689"/>
            <a:ext cx="6461551" cy="3715392"/>
          </a:xfrm>
          <a:prstGeom prst="rect">
            <a:avLst/>
          </a:prstGeom>
        </p:spPr>
      </p:pic>
      <p:sp>
        <p:nvSpPr>
          <p:cNvPr id="5" name="Slide Number Placeholder 4"/>
          <p:cNvSpPr>
            <a:spLocks noGrp="1"/>
          </p:cNvSpPr>
          <p:nvPr>
            <p:ph type="sldNum" sz="quarter" idx="12"/>
          </p:nvPr>
        </p:nvSpPr>
        <p:spPr/>
        <p:txBody>
          <a:bodyPr/>
          <a:lstStyle/>
          <a:p>
            <a:fld id="{41A19FDC-00B7-407F-A140-786AB5FE771E}" type="slidenum">
              <a:rPr lang="en-US" smtClean="0"/>
              <a:t>13</a:t>
            </a:fld>
            <a:endParaRPr lang="en-US"/>
          </a:p>
        </p:txBody>
      </p:sp>
    </p:spTree>
    <p:extLst>
      <p:ext uri="{BB962C8B-B14F-4D97-AF65-F5344CB8AC3E}">
        <p14:creationId xmlns:p14="http://schemas.microsoft.com/office/powerpoint/2010/main" val="203835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7" name="Slide Number Placeholder 6"/>
          <p:cNvSpPr>
            <a:spLocks noGrp="1"/>
          </p:cNvSpPr>
          <p:nvPr>
            <p:ph type="sldNum" sz="quarter" idx="12"/>
          </p:nvPr>
        </p:nvSpPr>
        <p:spPr/>
        <p:txBody>
          <a:bodyPr/>
          <a:lstStyle/>
          <a:p>
            <a:fld id="{41A19FDC-00B7-407F-A140-786AB5FE771E}" type="slidenum">
              <a:rPr lang="en-US" smtClean="0"/>
              <a:t>14</a:t>
            </a:fld>
            <a:endParaRPr lang="en-US"/>
          </a:p>
        </p:txBody>
      </p:sp>
      <p:pic>
        <p:nvPicPr>
          <p:cNvPr id="8" name="Picture 7"/>
          <p:cNvPicPr>
            <a:picLocks noChangeAspect="1"/>
          </p:cNvPicPr>
          <p:nvPr/>
        </p:nvPicPr>
        <p:blipFill rotWithShape="1">
          <a:blip r:embed="rId3"/>
          <a:srcRect t="52840"/>
          <a:stretch/>
        </p:blipFill>
        <p:spPr>
          <a:xfrm>
            <a:off x="415697" y="3210560"/>
            <a:ext cx="2734529" cy="1128398"/>
          </a:xfrm>
          <a:prstGeom prst="rect">
            <a:avLst/>
          </a:prstGeom>
        </p:spPr>
      </p:pic>
    </p:spTree>
    <p:extLst>
      <p:ext uri="{BB962C8B-B14F-4D97-AF65-F5344CB8AC3E}">
        <p14:creationId xmlns:p14="http://schemas.microsoft.com/office/powerpoint/2010/main" val="788442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7" name="Slide Number Placeholder 6"/>
          <p:cNvSpPr>
            <a:spLocks noGrp="1"/>
          </p:cNvSpPr>
          <p:nvPr>
            <p:ph type="sldNum" sz="quarter" idx="12"/>
          </p:nvPr>
        </p:nvSpPr>
        <p:spPr/>
        <p:txBody>
          <a:bodyPr/>
          <a:lstStyle/>
          <a:p>
            <a:fld id="{41A19FDC-00B7-407F-A140-786AB5FE771E}" type="slidenum">
              <a:rPr lang="en-US" smtClean="0"/>
              <a:t>15</a:t>
            </a:fld>
            <a:endParaRPr lang="en-US"/>
          </a:p>
        </p:txBody>
      </p:sp>
      <p:pic>
        <p:nvPicPr>
          <p:cNvPr id="8" name="Picture 7"/>
          <p:cNvPicPr>
            <a:picLocks noChangeAspect="1"/>
          </p:cNvPicPr>
          <p:nvPr/>
        </p:nvPicPr>
        <p:blipFill rotWithShape="1">
          <a:blip r:embed="rId3"/>
          <a:srcRect t="52840"/>
          <a:stretch/>
        </p:blipFill>
        <p:spPr>
          <a:xfrm>
            <a:off x="415697" y="3210560"/>
            <a:ext cx="2734529" cy="1128398"/>
          </a:xfrm>
          <a:prstGeom prst="rect">
            <a:avLst/>
          </a:prstGeom>
        </p:spPr>
      </p:pic>
      <p:pic>
        <p:nvPicPr>
          <p:cNvPr id="9" name="Picture 8"/>
          <p:cNvPicPr>
            <a:picLocks noChangeAspect="1"/>
          </p:cNvPicPr>
          <p:nvPr/>
        </p:nvPicPr>
        <p:blipFill>
          <a:blip r:embed="rId3"/>
          <a:stretch>
            <a:fillRect/>
          </a:stretch>
        </p:blipFill>
        <p:spPr>
          <a:xfrm>
            <a:off x="415698" y="1946245"/>
            <a:ext cx="2734529" cy="2392713"/>
          </a:xfrm>
          <a:prstGeom prst="rect">
            <a:avLst/>
          </a:prstGeom>
        </p:spPr>
      </p:pic>
      <p:sp>
        <p:nvSpPr>
          <p:cNvPr id="13" name="Rectangle 12"/>
          <p:cNvSpPr/>
          <p:nvPr/>
        </p:nvSpPr>
        <p:spPr>
          <a:xfrm>
            <a:off x="568189" y="4387760"/>
            <a:ext cx="2327817" cy="415498"/>
          </a:xfrm>
          <a:prstGeom prst="rect">
            <a:avLst/>
          </a:prstGeom>
        </p:spPr>
        <p:txBody>
          <a:bodyPr wrap="none">
            <a:spAutoFit/>
          </a:bodyPr>
          <a:lstStyle/>
          <a:p>
            <a:pPr algn="ctr"/>
            <a:r>
              <a:rPr lang="en-US" sz="2100" dirty="0" smtClean="0"/>
              <a:t>Face-to-Back  (past)</a:t>
            </a:r>
            <a:endParaRPr lang="en-GB" sz="2100" dirty="0"/>
          </a:p>
        </p:txBody>
      </p:sp>
    </p:spTree>
    <p:extLst>
      <p:ext uri="{BB962C8B-B14F-4D97-AF65-F5344CB8AC3E}">
        <p14:creationId xmlns:p14="http://schemas.microsoft.com/office/powerpoint/2010/main" val="34614171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7" name="Slide Number Placeholder 6"/>
          <p:cNvSpPr>
            <a:spLocks noGrp="1"/>
          </p:cNvSpPr>
          <p:nvPr>
            <p:ph type="sldNum" sz="quarter" idx="12"/>
          </p:nvPr>
        </p:nvSpPr>
        <p:spPr/>
        <p:txBody>
          <a:bodyPr/>
          <a:lstStyle/>
          <a:p>
            <a:fld id="{41A19FDC-00B7-407F-A140-786AB5FE771E}" type="slidenum">
              <a:rPr lang="en-US" smtClean="0"/>
              <a:t>16</a:t>
            </a:fld>
            <a:endParaRPr lang="en-US"/>
          </a:p>
        </p:txBody>
      </p:sp>
      <p:pic>
        <p:nvPicPr>
          <p:cNvPr id="8" name="Picture 7"/>
          <p:cNvPicPr>
            <a:picLocks noChangeAspect="1"/>
          </p:cNvPicPr>
          <p:nvPr/>
        </p:nvPicPr>
        <p:blipFill rotWithShape="1">
          <a:blip r:embed="rId3"/>
          <a:srcRect t="52840"/>
          <a:stretch/>
        </p:blipFill>
        <p:spPr>
          <a:xfrm>
            <a:off x="415697" y="3210560"/>
            <a:ext cx="2734529" cy="1128398"/>
          </a:xfrm>
          <a:prstGeom prst="rect">
            <a:avLst/>
          </a:prstGeom>
        </p:spPr>
      </p:pic>
      <p:pic>
        <p:nvPicPr>
          <p:cNvPr id="9" name="Picture 8"/>
          <p:cNvPicPr>
            <a:picLocks noChangeAspect="1"/>
          </p:cNvPicPr>
          <p:nvPr/>
        </p:nvPicPr>
        <p:blipFill>
          <a:blip r:embed="rId3"/>
          <a:stretch>
            <a:fillRect/>
          </a:stretch>
        </p:blipFill>
        <p:spPr>
          <a:xfrm>
            <a:off x="415698" y="1946245"/>
            <a:ext cx="2734529" cy="2392713"/>
          </a:xfrm>
          <a:prstGeom prst="rect">
            <a:avLst/>
          </a:prstGeom>
        </p:spPr>
      </p:pic>
      <p:pic>
        <p:nvPicPr>
          <p:cNvPr id="10" name="Picture 9"/>
          <p:cNvPicPr>
            <a:picLocks noChangeAspect="1"/>
          </p:cNvPicPr>
          <p:nvPr/>
        </p:nvPicPr>
        <p:blipFill>
          <a:blip r:embed="rId4"/>
          <a:stretch>
            <a:fillRect/>
          </a:stretch>
        </p:blipFill>
        <p:spPr>
          <a:xfrm>
            <a:off x="3161211" y="1870077"/>
            <a:ext cx="2821578" cy="2468881"/>
          </a:xfrm>
          <a:prstGeom prst="rect">
            <a:avLst/>
          </a:prstGeom>
        </p:spPr>
      </p:pic>
      <p:sp>
        <p:nvSpPr>
          <p:cNvPr id="12" name="Rectangle 11"/>
          <p:cNvSpPr/>
          <p:nvPr/>
        </p:nvSpPr>
        <p:spPr>
          <a:xfrm>
            <a:off x="3260134" y="4383410"/>
            <a:ext cx="2623731" cy="415498"/>
          </a:xfrm>
          <a:prstGeom prst="rect">
            <a:avLst/>
          </a:prstGeom>
        </p:spPr>
        <p:txBody>
          <a:bodyPr wrap="none">
            <a:spAutoFit/>
          </a:bodyPr>
          <a:lstStyle/>
          <a:p>
            <a:pPr algn="ctr"/>
            <a:r>
              <a:rPr lang="en-US" sz="2100" dirty="0" smtClean="0"/>
              <a:t>Face-to-Face (present)</a:t>
            </a:r>
            <a:endParaRPr lang="en-GB" sz="2100" dirty="0"/>
          </a:p>
        </p:txBody>
      </p:sp>
      <p:sp>
        <p:nvSpPr>
          <p:cNvPr id="13" name="Rectangle 12"/>
          <p:cNvSpPr/>
          <p:nvPr/>
        </p:nvSpPr>
        <p:spPr>
          <a:xfrm>
            <a:off x="568189" y="4387760"/>
            <a:ext cx="2327817" cy="415498"/>
          </a:xfrm>
          <a:prstGeom prst="rect">
            <a:avLst/>
          </a:prstGeom>
        </p:spPr>
        <p:txBody>
          <a:bodyPr wrap="none">
            <a:spAutoFit/>
          </a:bodyPr>
          <a:lstStyle/>
          <a:p>
            <a:pPr algn="ctr"/>
            <a:r>
              <a:rPr lang="en-US" sz="2100" dirty="0" smtClean="0"/>
              <a:t>Face-to-Back  (past)</a:t>
            </a:r>
            <a:endParaRPr lang="en-GB" sz="2100" dirty="0"/>
          </a:p>
        </p:txBody>
      </p:sp>
    </p:spTree>
    <p:extLst>
      <p:ext uri="{BB962C8B-B14F-4D97-AF65-F5344CB8AC3E}">
        <p14:creationId xmlns:p14="http://schemas.microsoft.com/office/powerpoint/2010/main" val="2860569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7" name="Slide Number Placeholder 6"/>
          <p:cNvSpPr>
            <a:spLocks noGrp="1"/>
          </p:cNvSpPr>
          <p:nvPr>
            <p:ph type="sldNum" sz="quarter" idx="12"/>
          </p:nvPr>
        </p:nvSpPr>
        <p:spPr/>
        <p:txBody>
          <a:bodyPr/>
          <a:lstStyle/>
          <a:p>
            <a:fld id="{41A19FDC-00B7-407F-A140-786AB5FE771E}" type="slidenum">
              <a:rPr lang="en-US" smtClean="0"/>
              <a:t>17</a:t>
            </a:fld>
            <a:endParaRPr lang="en-US"/>
          </a:p>
        </p:txBody>
      </p:sp>
      <p:pic>
        <p:nvPicPr>
          <p:cNvPr id="8" name="Picture 7"/>
          <p:cNvPicPr>
            <a:picLocks noChangeAspect="1"/>
          </p:cNvPicPr>
          <p:nvPr/>
        </p:nvPicPr>
        <p:blipFill rotWithShape="1">
          <a:blip r:embed="rId3"/>
          <a:srcRect t="52840"/>
          <a:stretch/>
        </p:blipFill>
        <p:spPr>
          <a:xfrm>
            <a:off x="415697" y="3210560"/>
            <a:ext cx="2734529" cy="1128398"/>
          </a:xfrm>
          <a:prstGeom prst="rect">
            <a:avLst/>
          </a:prstGeom>
        </p:spPr>
      </p:pic>
      <p:pic>
        <p:nvPicPr>
          <p:cNvPr id="9" name="Picture 8"/>
          <p:cNvPicPr>
            <a:picLocks noChangeAspect="1"/>
          </p:cNvPicPr>
          <p:nvPr/>
        </p:nvPicPr>
        <p:blipFill>
          <a:blip r:embed="rId3"/>
          <a:stretch>
            <a:fillRect/>
          </a:stretch>
        </p:blipFill>
        <p:spPr>
          <a:xfrm>
            <a:off x="415698" y="1946245"/>
            <a:ext cx="2734529" cy="2392713"/>
          </a:xfrm>
          <a:prstGeom prst="rect">
            <a:avLst/>
          </a:prstGeom>
        </p:spPr>
      </p:pic>
      <p:pic>
        <p:nvPicPr>
          <p:cNvPr id="10" name="Picture 9"/>
          <p:cNvPicPr>
            <a:picLocks noChangeAspect="1"/>
          </p:cNvPicPr>
          <p:nvPr/>
        </p:nvPicPr>
        <p:blipFill>
          <a:blip r:embed="rId4"/>
          <a:stretch>
            <a:fillRect/>
          </a:stretch>
        </p:blipFill>
        <p:spPr>
          <a:xfrm>
            <a:off x="3161211" y="1870077"/>
            <a:ext cx="2821578" cy="2468881"/>
          </a:xfrm>
          <a:prstGeom prst="rect">
            <a:avLst/>
          </a:prstGeom>
        </p:spPr>
      </p:pic>
      <p:pic>
        <p:nvPicPr>
          <p:cNvPr id="11" name="Picture 10"/>
          <p:cNvPicPr>
            <a:picLocks noChangeAspect="1"/>
          </p:cNvPicPr>
          <p:nvPr/>
        </p:nvPicPr>
        <p:blipFill>
          <a:blip r:embed="rId5"/>
          <a:stretch>
            <a:fillRect/>
          </a:stretch>
        </p:blipFill>
        <p:spPr>
          <a:xfrm>
            <a:off x="5993773" y="2468907"/>
            <a:ext cx="2885705" cy="1822551"/>
          </a:xfrm>
          <a:prstGeom prst="rect">
            <a:avLst/>
          </a:prstGeom>
        </p:spPr>
      </p:pic>
      <p:sp>
        <p:nvSpPr>
          <p:cNvPr id="12" name="Rectangle 11"/>
          <p:cNvSpPr/>
          <p:nvPr/>
        </p:nvSpPr>
        <p:spPr>
          <a:xfrm>
            <a:off x="3260134" y="4383410"/>
            <a:ext cx="2623731" cy="415498"/>
          </a:xfrm>
          <a:prstGeom prst="rect">
            <a:avLst/>
          </a:prstGeom>
        </p:spPr>
        <p:txBody>
          <a:bodyPr wrap="none">
            <a:spAutoFit/>
          </a:bodyPr>
          <a:lstStyle/>
          <a:p>
            <a:pPr algn="ctr"/>
            <a:r>
              <a:rPr lang="en-US" sz="2100" dirty="0" smtClean="0"/>
              <a:t>Face-to-Face (present)</a:t>
            </a:r>
            <a:endParaRPr lang="en-GB" sz="2100" dirty="0"/>
          </a:p>
        </p:txBody>
      </p:sp>
      <p:sp>
        <p:nvSpPr>
          <p:cNvPr id="13" name="Rectangle 12"/>
          <p:cNvSpPr/>
          <p:nvPr/>
        </p:nvSpPr>
        <p:spPr>
          <a:xfrm>
            <a:off x="568189" y="4387760"/>
            <a:ext cx="2327817" cy="415498"/>
          </a:xfrm>
          <a:prstGeom prst="rect">
            <a:avLst/>
          </a:prstGeom>
        </p:spPr>
        <p:txBody>
          <a:bodyPr wrap="none">
            <a:spAutoFit/>
          </a:bodyPr>
          <a:lstStyle/>
          <a:p>
            <a:pPr algn="ctr"/>
            <a:r>
              <a:rPr lang="en-US" sz="2100" dirty="0" smtClean="0"/>
              <a:t>Face-to-Back  (past)</a:t>
            </a:r>
            <a:endParaRPr lang="en-GB" sz="2100" dirty="0"/>
          </a:p>
        </p:txBody>
      </p:sp>
      <p:sp>
        <p:nvSpPr>
          <p:cNvPr id="14" name="Rectangle 13"/>
          <p:cNvSpPr/>
          <p:nvPr/>
        </p:nvSpPr>
        <p:spPr>
          <a:xfrm>
            <a:off x="6064550" y="4383410"/>
            <a:ext cx="2744149" cy="738664"/>
          </a:xfrm>
          <a:prstGeom prst="rect">
            <a:avLst/>
          </a:prstGeom>
        </p:spPr>
        <p:txBody>
          <a:bodyPr wrap="none">
            <a:spAutoFit/>
          </a:bodyPr>
          <a:lstStyle/>
          <a:p>
            <a:pPr algn="ctr"/>
            <a:r>
              <a:rPr lang="en-US" sz="2100" dirty="0" smtClean="0"/>
              <a:t>Transistor-on-transistor</a:t>
            </a:r>
          </a:p>
          <a:p>
            <a:pPr algn="ctr"/>
            <a:r>
              <a:rPr lang="en-US" sz="2100" dirty="0" smtClean="0"/>
              <a:t>(future)</a:t>
            </a:r>
            <a:endParaRPr lang="en-GB" sz="2100" dirty="0"/>
          </a:p>
        </p:txBody>
      </p:sp>
    </p:spTree>
    <p:extLst>
      <p:ext uri="{BB962C8B-B14F-4D97-AF65-F5344CB8AC3E}">
        <p14:creationId xmlns:p14="http://schemas.microsoft.com/office/powerpoint/2010/main" val="27906597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3D IC?</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sp>
        <p:nvSpPr>
          <p:cNvPr id="7" name="Slide Number Placeholder 6"/>
          <p:cNvSpPr>
            <a:spLocks noGrp="1"/>
          </p:cNvSpPr>
          <p:nvPr>
            <p:ph type="sldNum" sz="quarter" idx="12"/>
          </p:nvPr>
        </p:nvSpPr>
        <p:spPr/>
        <p:txBody>
          <a:bodyPr/>
          <a:lstStyle/>
          <a:p>
            <a:fld id="{41A19FDC-00B7-407F-A140-786AB5FE771E}" type="slidenum">
              <a:rPr lang="en-US" smtClean="0"/>
              <a:t>18</a:t>
            </a:fld>
            <a:endParaRPr lang="en-US"/>
          </a:p>
        </p:txBody>
      </p:sp>
      <p:pic>
        <p:nvPicPr>
          <p:cNvPr id="8" name="Picture 7"/>
          <p:cNvPicPr>
            <a:picLocks noChangeAspect="1"/>
          </p:cNvPicPr>
          <p:nvPr/>
        </p:nvPicPr>
        <p:blipFill rotWithShape="1">
          <a:blip r:embed="rId3"/>
          <a:srcRect t="52840"/>
          <a:stretch/>
        </p:blipFill>
        <p:spPr>
          <a:xfrm>
            <a:off x="415697" y="3210560"/>
            <a:ext cx="2734529" cy="1128398"/>
          </a:xfrm>
          <a:prstGeom prst="rect">
            <a:avLst/>
          </a:prstGeom>
        </p:spPr>
      </p:pic>
      <p:pic>
        <p:nvPicPr>
          <p:cNvPr id="9" name="Picture 8"/>
          <p:cNvPicPr>
            <a:picLocks noChangeAspect="1"/>
          </p:cNvPicPr>
          <p:nvPr/>
        </p:nvPicPr>
        <p:blipFill>
          <a:blip r:embed="rId3"/>
          <a:stretch>
            <a:fillRect/>
          </a:stretch>
        </p:blipFill>
        <p:spPr>
          <a:xfrm>
            <a:off x="415698" y="1946245"/>
            <a:ext cx="2734529" cy="2392713"/>
          </a:xfrm>
          <a:prstGeom prst="rect">
            <a:avLst/>
          </a:prstGeom>
        </p:spPr>
      </p:pic>
      <p:pic>
        <p:nvPicPr>
          <p:cNvPr id="10" name="Picture 9"/>
          <p:cNvPicPr>
            <a:picLocks noChangeAspect="1"/>
          </p:cNvPicPr>
          <p:nvPr/>
        </p:nvPicPr>
        <p:blipFill>
          <a:blip r:embed="rId4"/>
          <a:stretch>
            <a:fillRect/>
          </a:stretch>
        </p:blipFill>
        <p:spPr>
          <a:xfrm>
            <a:off x="3161211" y="1870077"/>
            <a:ext cx="2821578" cy="2468881"/>
          </a:xfrm>
          <a:prstGeom prst="rect">
            <a:avLst/>
          </a:prstGeom>
        </p:spPr>
      </p:pic>
      <p:pic>
        <p:nvPicPr>
          <p:cNvPr id="11" name="Picture 10"/>
          <p:cNvPicPr>
            <a:picLocks noChangeAspect="1"/>
          </p:cNvPicPr>
          <p:nvPr/>
        </p:nvPicPr>
        <p:blipFill>
          <a:blip r:embed="rId5"/>
          <a:stretch>
            <a:fillRect/>
          </a:stretch>
        </p:blipFill>
        <p:spPr>
          <a:xfrm>
            <a:off x="5993773" y="2468907"/>
            <a:ext cx="2885705" cy="1822551"/>
          </a:xfrm>
          <a:prstGeom prst="rect">
            <a:avLst/>
          </a:prstGeom>
        </p:spPr>
      </p:pic>
      <p:sp>
        <p:nvSpPr>
          <p:cNvPr id="12" name="Rectangle 11"/>
          <p:cNvSpPr/>
          <p:nvPr/>
        </p:nvSpPr>
        <p:spPr>
          <a:xfrm>
            <a:off x="3260134" y="4383410"/>
            <a:ext cx="2623731" cy="415498"/>
          </a:xfrm>
          <a:prstGeom prst="rect">
            <a:avLst/>
          </a:prstGeom>
        </p:spPr>
        <p:txBody>
          <a:bodyPr wrap="none">
            <a:spAutoFit/>
          </a:bodyPr>
          <a:lstStyle/>
          <a:p>
            <a:pPr algn="ctr"/>
            <a:r>
              <a:rPr lang="en-US" sz="2100" dirty="0" smtClean="0"/>
              <a:t>Face-to-Face (present)</a:t>
            </a:r>
            <a:endParaRPr lang="en-GB" sz="2100" dirty="0"/>
          </a:p>
        </p:txBody>
      </p:sp>
      <p:sp>
        <p:nvSpPr>
          <p:cNvPr id="13" name="Rectangle 12"/>
          <p:cNvSpPr/>
          <p:nvPr/>
        </p:nvSpPr>
        <p:spPr>
          <a:xfrm>
            <a:off x="568189" y="4387760"/>
            <a:ext cx="2327817" cy="415498"/>
          </a:xfrm>
          <a:prstGeom prst="rect">
            <a:avLst/>
          </a:prstGeom>
        </p:spPr>
        <p:txBody>
          <a:bodyPr wrap="none">
            <a:spAutoFit/>
          </a:bodyPr>
          <a:lstStyle/>
          <a:p>
            <a:pPr algn="ctr"/>
            <a:r>
              <a:rPr lang="en-US" sz="2100" dirty="0" smtClean="0"/>
              <a:t>Face-to-Back  (past)</a:t>
            </a:r>
            <a:endParaRPr lang="en-GB" sz="2100" dirty="0"/>
          </a:p>
        </p:txBody>
      </p:sp>
      <p:sp>
        <p:nvSpPr>
          <p:cNvPr id="14" name="Rectangle 13"/>
          <p:cNvSpPr/>
          <p:nvPr/>
        </p:nvSpPr>
        <p:spPr>
          <a:xfrm>
            <a:off x="6064550" y="4383410"/>
            <a:ext cx="2744149" cy="738664"/>
          </a:xfrm>
          <a:prstGeom prst="rect">
            <a:avLst/>
          </a:prstGeom>
        </p:spPr>
        <p:txBody>
          <a:bodyPr wrap="none">
            <a:spAutoFit/>
          </a:bodyPr>
          <a:lstStyle/>
          <a:p>
            <a:pPr algn="ctr"/>
            <a:r>
              <a:rPr lang="en-US" sz="2100" dirty="0" smtClean="0"/>
              <a:t>Transistor-on-transistor</a:t>
            </a:r>
          </a:p>
          <a:p>
            <a:pPr algn="ctr"/>
            <a:r>
              <a:rPr lang="en-US" sz="2100" dirty="0" smtClean="0"/>
              <a:t>(future)</a:t>
            </a:r>
            <a:endParaRPr lang="en-GB" sz="2100" dirty="0"/>
          </a:p>
        </p:txBody>
      </p:sp>
      <p:sp>
        <p:nvSpPr>
          <p:cNvPr id="15" name="Rounded Rectangle 14"/>
          <p:cNvSpPr/>
          <p:nvPr/>
        </p:nvSpPr>
        <p:spPr>
          <a:xfrm>
            <a:off x="1160626" y="5387259"/>
            <a:ext cx="6822745" cy="91032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Somebody needs to decide </a:t>
            </a:r>
            <a:r>
              <a:rPr lang="en-GB" sz="2400" smtClean="0"/>
              <a:t>what goes where </a:t>
            </a:r>
            <a:endParaRPr lang="en-GB" sz="2400"/>
          </a:p>
        </p:txBody>
      </p:sp>
    </p:spTree>
    <p:extLst>
      <p:ext uri="{BB962C8B-B14F-4D97-AF65-F5344CB8AC3E}">
        <p14:creationId xmlns:p14="http://schemas.microsoft.com/office/powerpoint/2010/main" val="40398592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benefit: shorter connections</a:t>
            </a:r>
            <a:endParaRPr lang="en-US" dirty="0"/>
          </a:p>
        </p:txBody>
      </p:sp>
      <p:sp>
        <p:nvSpPr>
          <p:cNvPr id="3" name="Content Placeholder 2"/>
          <p:cNvSpPr>
            <a:spLocks noGrp="1"/>
          </p:cNvSpPr>
          <p:nvPr>
            <p:ph idx="1"/>
          </p:nvPr>
        </p:nvSpPr>
        <p:spPr>
          <a:xfrm>
            <a:off x="1593603" y="4771985"/>
            <a:ext cx="5956790" cy="1769492"/>
          </a:xfrm>
        </p:spPr>
        <p:txBody>
          <a:bodyPr>
            <a:normAutofit/>
          </a:bodyPr>
          <a:lstStyle/>
          <a:p>
            <a:pPr marL="0" indent="0">
              <a:buNone/>
            </a:pPr>
            <a:r>
              <a:rPr lang="en-US" dirty="0" smtClean="0"/>
              <a:t>Increased performance</a:t>
            </a:r>
            <a:endParaRPr lang="en-US" sz="2400" dirty="0" smtClean="0"/>
          </a:p>
          <a:p>
            <a:pPr marL="0" indent="0">
              <a:buNone/>
            </a:pPr>
            <a:r>
              <a:rPr lang="en-US" dirty="0" smtClean="0"/>
              <a:t>Decreased system power consumption</a:t>
            </a:r>
          </a:p>
          <a:p>
            <a:pPr marL="0" indent="0">
              <a:buNone/>
            </a:pPr>
            <a:r>
              <a:rPr lang="en-US" dirty="0" smtClean="0"/>
              <a:t>Improved area utilisation</a:t>
            </a:r>
            <a:endParaRPr lang="en-US" sz="2200" dirty="0" smtClean="0"/>
          </a:p>
        </p:txBody>
      </p:sp>
      <p:sp>
        <p:nvSpPr>
          <p:cNvPr id="4" name="Slide Number Placeholder 3"/>
          <p:cNvSpPr>
            <a:spLocks noGrp="1"/>
          </p:cNvSpPr>
          <p:nvPr>
            <p:ph type="sldNum" sz="quarter" idx="12"/>
          </p:nvPr>
        </p:nvSpPr>
        <p:spPr/>
        <p:txBody>
          <a:bodyPr/>
          <a:lstStyle/>
          <a:p>
            <a:fld id="{41A19FDC-00B7-407F-A140-786AB5FE771E}" type="slidenum">
              <a:rPr lang="en-US" smtClean="0"/>
              <a:t>19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1175" y="1869465"/>
            <a:ext cx="4101645" cy="2722521"/>
          </a:xfrm>
          <a:prstGeom prst="rect">
            <a:avLst/>
          </a:prstGeom>
        </p:spPr>
      </p:pic>
    </p:spTree>
    <p:extLst>
      <p:ext uri="{BB962C8B-B14F-4D97-AF65-F5344CB8AC3E}">
        <p14:creationId xmlns:p14="http://schemas.microsoft.com/office/powerpoint/2010/main" val="351459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9624" y="2158144"/>
            <a:ext cx="8310282" cy="2387600"/>
          </a:xfrm>
        </p:spPr>
        <p:txBody>
          <a:bodyPr>
            <a:normAutofit/>
          </a:bodyPr>
          <a:lstStyle/>
          <a:p>
            <a:r>
              <a:rPr lang="en-US" dirty="0" smtClean="0"/>
              <a:t>Integrated circuits:</a:t>
            </a:r>
            <a:br>
              <a:rPr lang="en-US" dirty="0" smtClean="0"/>
            </a:br>
            <a:r>
              <a:rPr lang="en-US" dirty="0" smtClean="0"/>
              <a:t>Let’s go 3D</a:t>
            </a:r>
            <a:endParaRPr lang="en-US" dirty="0"/>
          </a:p>
        </p:txBody>
      </p:sp>
    </p:spTree>
    <p:extLst>
      <p:ext uri="{BB962C8B-B14F-4D97-AF65-F5344CB8AC3E}">
        <p14:creationId xmlns:p14="http://schemas.microsoft.com/office/powerpoint/2010/main" val="22040466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flow...</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Hardware description: Verilog, VHDL, ...</a:t>
            </a:r>
          </a:p>
        </p:txBody>
      </p:sp>
      <p:sp>
        <p:nvSpPr>
          <p:cNvPr id="5" name="Slide Number Placeholder 4"/>
          <p:cNvSpPr>
            <a:spLocks noGrp="1"/>
          </p:cNvSpPr>
          <p:nvPr>
            <p:ph type="sldNum" sz="quarter" idx="12"/>
          </p:nvPr>
        </p:nvSpPr>
        <p:spPr/>
        <p:txBody>
          <a:bodyPr/>
          <a:lstStyle/>
          <a:p>
            <a:fld id="{41A19FDC-00B7-407F-A140-786AB5FE771E}" type="slidenum">
              <a:rPr lang="en-US" smtClean="0"/>
              <a:t>20</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87525"/>
          <a:stretch/>
        </p:blipFill>
        <p:spPr>
          <a:xfrm>
            <a:off x="1795462" y="3272631"/>
            <a:ext cx="692761" cy="1457325"/>
          </a:xfrm>
          <a:prstGeom prst="rect">
            <a:avLst/>
          </a:prstGeom>
        </p:spPr>
      </p:pic>
    </p:spTree>
    <p:extLst>
      <p:ext uri="{BB962C8B-B14F-4D97-AF65-F5344CB8AC3E}">
        <p14:creationId xmlns:p14="http://schemas.microsoft.com/office/powerpoint/2010/main" val="4872046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flow...</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a:t>Synthesis: Yosys, ODIN-II, ABC, ...</a:t>
            </a:r>
          </a:p>
          <a:p>
            <a:pPr marL="457200" lvl="1" indent="0">
              <a:lnSpc>
                <a:spcPct val="100000"/>
              </a:lnSpc>
              <a:buNone/>
            </a:pPr>
            <a:r>
              <a:rPr lang="en-US" dirty="0" smtClean="0"/>
              <a:t>Yields a </a:t>
            </a:r>
            <a:r>
              <a:rPr lang="en-US" dirty="0"/>
              <a:t>netlist.</a:t>
            </a:r>
          </a:p>
        </p:txBody>
      </p:sp>
      <p:sp>
        <p:nvSpPr>
          <p:cNvPr id="5" name="Slide Number Placeholder 4"/>
          <p:cNvSpPr>
            <a:spLocks noGrp="1"/>
          </p:cNvSpPr>
          <p:nvPr>
            <p:ph type="sldNum" sz="quarter" idx="12"/>
          </p:nvPr>
        </p:nvSpPr>
        <p:spPr/>
        <p:txBody>
          <a:bodyPr/>
          <a:lstStyle/>
          <a:p>
            <a:fld id="{41A19FDC-00B7-407F-A140-786AB5FE771E}" type="slidenum">
              <a:rPr lang="en-US" smtClean="0"/>
              <a:t>21</a:t>
            </a:fld>
            <a:endParaRPr lang="en-US"/>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58392"/>
          <a:stretch/>
        </p:blipFill>
        <p:spPr>
          <a:xfrm>
            <a:off x="1795463" y="3272631"/>
            <a:ext cx="2310546" cy="1457325"/>
          </a:xfrm>
          <a:prstGeom prst="rect">
            <a:avLst/>
          </a:prstGeom>
        </p:spPr>
      </p:pic>
    </p:spTree>
    <p:extLst>
      <p:ext uri="{BB962C8B-B14F-4D97-AF65-F5344CB8AC3E}">
        <p14:creationId xmlns:p14="http://schemas.microsoft.com/office/powerpoint/2010/main" val="12899765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flow...</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a:t>Place and route (P&amp;R): QRouter, Graywolf, FGR, </a:t>
            </a:r>
            <a:r>
              <a:rPr lang="en-US" dirty="0" smtClean="0"/>
              <a:t>...</a:t>
            </a:r>
            <a:endParaRPr lang="en-US" dirty="0"/>
          </a:p>
        </p:txBody>
      </p:sp>
      <p:sp>
        <p:nvSpPr>
          <p:cNvPr id="5" name="Slide Number Placeholder 4"/>
          <p:cNvSpPr>
            <a:spLocks noGrp="1"/>
          </p:cNvSpPr>
          <p:nvPr>
            <p:ph type="sldNum" sz="quarter" idx="12"/>
          </p:nvPr>
        </p:nvSpPr>
        <p:spPr/>
        <p:txBody>
          <a:bodyPr/>
          <a:lstStyle/>
          <a:p>
            <a:fld id="{41A19FDC-00B7-407F-A140-786AB5FE771E}" type="slidenum">
              <a:rPr lang="en-US" smtClean="0"/>
              <a:t>22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62" y="3272631"/>
            <a:ext cx="5553075" cy="1457325"/>
          </a:xfrm>
          <a:prstGeom prst="rect">
            <a:avLst/>
          </a:prstGeom>
        </p:spPr>
      </p:pic>
    </p:spTree>
    <p:extLst>
      <p:ext uri="{BB962C8B-B14F-4D97-AF65-F5344CB8AC3E}">
        <p14:creationId xmlns:p14="http://schemas.microsoft.com/office/powerpoint/2010/main" val="5311916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Extended to 3D</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Pick which standard cell or module goes where</a:t>
            </a:r>
          </a:p>
        </p:txBody>
      </p:sp>
      <p:sp>
        <p:nvSpPr>
          <p:cNvPr id="5" name="Slide Number Placeholder 4"/>
          <p:cNvSpPr>
            <a:spLocks noGrp="1"/>
          </p:cNvSpPr>
          <p:nvPr>
            <p:ph type="sldNum" sz="quarter" idx="12"/>
          </p:nvPr>
        </p:nvSpPr>
        <p:spPr/>
        <p:txBody>
          <a:bodyPr/>
          <a:lstStyle/>
          <a:p>
            <a:fld id="{41A19FDC-00B7-407F-A140-786AB5FE771E}" type="slidenum">
              <a:rPr lang="en-US" smtClean="0"/>
              <a:t>23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562" y="3182144"/>
            <a:ext cx="7000875" cy="16383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2323" y="5933890"/>
            <a:ext cx="353027" cy="486146"/>
          </a:xfrm>
          <a:prstGeom prst="rect">
            <a:avLst/>
          </a:prstGeom>
        </p:spPr>
      </p:pic>
    </p:spTree>
    <p:extLst>
      <p:ext uri="{BB962C8B-B14F-4D97-AF65-F5344CB8AC3E}">
        <p14:creationId xmlns:p14="http://schemas.microsoft.com/office/powerpoint/2010/main" val="2550517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49" y="4515494"/>
            <a:ext cx="7886700" cy="1325563"/>
          </a:xfrm>
        </p:spPr>
        <p:txBody>
          <a:bodyPr>
            <a:normAutofit/>
          </a:bodyPr>
          <a:lstStyle/>
          <a:p>
            <a:pPr algn="ctr"/>
            <a:r>
              <a:rPr lang="en-US" sz="5400" dirty="0" smtClean="0">
                <a:latin typeface="Learning Curve" panose="02000000000000000000" pitchFamily="2" charset="0"/>
              </a:rPr>
              <a:t>This is not a design.</a:t>
            </a:r>
            <a:endParaRPr lang="en-US" sz="5400" dirty="0">
              <a:latin typeface="Learning Curve" panose="02000000000000000000" pitchFamily="2"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5079" y="1690689"/>
            <a:ext cx="3793841" cy="2819078"/>
          </a:xfrm>
          <a:prstGeom prst="rect">
            <a:avLst/>
          </a:prstGeom>
        </p:spPr>
      </p:pic>
      <p:sp>
        <p:nvSpPr>
          <p:cNvPr id="4" name="Slide Number Placeholder 3"/>
          <p:cNvSpPr>
            <a:spLocks noGrp="1"/>
          </p:cNvSpPr>
          <p:nvPr>
            <p:ph type="sldNum" sz="quarter" idx="12"/>
          </p:nvPr>
        </p:nvSpPr>
        <p:spPr/>
        <p:txBody>
          <a:bodyPr/>
          <a:lstStyle/>
          <a:p>
            <a:fld id="{41A19FDC-00B7-407F-A140-786AB5FE771E}" type="slidenum">
              <a:rPr lang="en-US" smtClean="0"/>
              <a:t>24</a:t>
            </a:fld>
            <a:endParaRPr lang="en-US"/>
          </a:p>
        </p:txBody>
      </p:sp>
    </p:spTree>
    <p:extLst>
      <p:ext uri="{BB962C8B-B14F-4D97-AF65-F5344CB8AC3E}">
        <p14:creationId xmlns:p14="http://schemas.microsoft.com/office/powerpoint/2010/main" val="35452420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Bipartition this system</a:t>
            </a:r>
            <a:endParaRPr lang="en-US" dirty="0"/>
          </a:p>
        </p:txBody>
      </p:sp>
      <p:sp>
        <p:nvSpPr>
          <p:cNvPr id="11" name="Content Placeholder 10"/>
          <p:cNvSpPr>
            <a:spLocks noGrp="1"/>
          </p:cNvSpPr>
          <p:nvPr>
            <p:ph idx="1"/>
          </p:nvPr>
        </p:nvSpPr>
        <p:spPr>
          <a:xfrm>
            <a:off x="628650" y="4686299"/>
            <a:ext cx="7886700" cy="1490663"/>
          </a:xfrm>
        </p:spPr>
        <p:txBody>
          <a:bodyPr/>
          <a:lstStyle/>
          <a:p>
            <a:pPr marL="0" indent="0">
              <a:buNone/>
            </a:pPr>
            <a:r>
              <a:rPr lang="en-US" dirty="0" smtClean="0"/>
              <a:t>Objectives:</a:t>
            </a:r>
          </a:p>
          <a:p>
            <a:pPr marL="457200" lvl="1" indent="0">
              <a:buNone/>
            </a:pPr>
            <a:r>
              <a:rPr lang="en-US" dirty="0" smtClean="0"/>
              <a:t>Area balance</a:t>
            </a:r>
          </a:p>
          <a:p>
            <a:pPr marL="457200" lvl="1" indent="0">
              <a:buNone/>
            </a:pPr>
            <a:r>
              <a:rPr lang="en-US" dirty="0" smtClean="0"/>
              <a:t>Limit 3D interconnectivity</a:t>
            </a:r>
            <a:endParaRPr lang="en-US" dirty="0"/>
          </a:p>
        </p:txBody>
      </p:sp>
      <p:sp>
        <p:nvSpPr>
          <p:cNvPr id="7" name="Slide Number Placeholder 6"/>
          <p:cNvSpPr>
            <a:spLocks noGrp="1"/>
          </p:cNvSpPr>
          <p:nvPr>
            <p:ph type="sldNum" sz="quarter" idx="12"/>
          </p:nvPr>
        </p:nvSpPr>
        <p:spPr/>
        <p:txBody>
          <a:bodyPr/>
          <a:lstStyle/>
          <a:p>
            <a:fld id="{41A19FDC-00B7-407F-A140-786AB5FE771E}" type="slidenum">
              <a:rPr lang="en-US" smtClean="0"/>
              <a:t>25</a:t>
            </a:fld>
            <a:endParaRPr lang="en-US"/>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5079" y="1690689"/>
            <a:ext cx="3793841" cy="2819078"/>
          </a:xfrm>
          <a:prstGeom prst="rect">
            <a:avLst/>
          </a:prstGeom>
        </p:spPr>
      </p:pic>
    </p:spTree>
    <p:extLst>
      <p:ext uri="{BB962C8B-B14F-4D97-AF65-F5344CB8AC3E}">
        <p14:creationId xmlns:p14="http://schemas.microsoft.com/office/powerpoint/2010/main" val="5530876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hide the shortest nets</a:t>
            </a:r>
            <a:endParaRPr lang="en-US" dirty="0"/>
          </a:p>
        </p:txBody>
      </p:sp>
      <p:sp>
        <p:nvSpPr>
          <p:cNvPr id="6" name="Right Arrow 5"/>
          <p:cNvSpPr/>
          <p:nvPr/>
        </p:nvSpPr>
        <p:spPr>
          <a:xfrm>
            <a:off x="4322408" y="3106510"/>
            <a:ext cx="681317"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176" y="2028666"/>
            <a:ext cx="3395714" cy="252324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3243" y="2028666"/>
            <a:ext cx="3395714" cy="2523243"/>
          </a:xfrm>
          <a:prstGeom prst="rect">
            <a:avLst/>
          </a:prstGeom>
        </p:spPr>
      </p:pic>
      <p:sp>
        <p:nvSpPr>
          <p:cNvPr id="5" name="TextBox 4"/>
          <p:cNvSpPr txBox="1"/>
          <p:nvPr/>
        </p:nvSpPr>
        <p:spPr>
          <a:xfrm>
            <a:off x="2035231" y="4889884"/>
            <a:ext cx="2009231" cy="523220"/>
          </a:xfrm>
          <a:prstGeom prst="rect">
            <a:avLst/>
          </a:prstGeom>
          <a:noFill/>
        </p:spPr>
        <p:txBody>
          <a:bodyPr wrap="square" rtlCol="0">
            <a:spAutoFit/>
          </a:bodyPr>
          <a:lstStyle/>
          <a:p>
            <a:r>
              <a:rPr lang="en-US" sz="2800" dirty="0" smtClean="0"/>
              <a:t>Big clusters: </a:t>
            </a:r>
            <a:endParaRPr lang="en-US" sz="2800" dirty="0"/>
          </a:p>
        </p:txBody>
      </p:sp>
      <p:sp>
        <p:nvSpPr>
          <p:cNvPr id="7" name="Slide Number Placeholder 6"/>
          <p:cNvSpPr>
            <a:spLocks noGrp="1"/>
          </p:cNvSpPr>
          <p:nvPr>
            <p:ph type="sldNum" sz="quarter" idx="12"/>
          </p:nvPr>
        </p:nvSpPr>
        <p:spPr/>
        <p:txBody>
          <a:bodyPr/>
          <a:lstStyle/>
          <a:p>
            <a:fld id="{41A19FDC-00B7-407F-A140-786AB5FE771E}" type="slidenum">
              <a:rPr lang="en-US" smtClean="0"/>
              <a:t>26</a:t>
            </a:fld>
            <a:endParaRPr lang="en-US"/>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r="71429"/>
          <a:stretch/>
        </p:blipFill>
        <p:spPr>
          <a:xfrm>
            <a:off x="5783603" y="1"/>
            <a:ext cx="960097" cy="365126"/>
          </a:xfrm>
          <a:prstGeom prst="rect">
            <a:avLst/>
          </a:prstGeom>
        </p:spPr>
      </p:pic>
      <p:sp>
        <p:nvSpPr>
          <p:cNvPr id="9" name="TextBox 8"/>
          <p:cNvSpPr txBox="1"/>
          <p:nvPr/>
        </p:nvSpPr>
        <p:spPr>
          <a:xfrm>
            <a:off x="4044462" y="4889884"/>
            <a:ext cx="3234628" cy="954107"/>
          </a:xfrm>
          <a:prstGeom prst="rect">
            <a:avLst/>
          </a:prstGeom>
          <a:noFill/>
        </p:spPr>
        <p:txBody>
          <a:bodyPr wrap="square" rtlCol="0">
            <a:spAutoFit/>
          </a:bodyPr>
          <a:lstStyle/>
          <a:p>
            <a:r>
              <a:rPr lang="en-US" sz="2800" dirty="0" smtClean="0"/>
              <a:t>Few nets </a:t>
            </a:r>
            <a:r>
              <a:rPr lang="en-US" sz="2800" dirty="0" smtClean="0">
                <a:solidFill>
                  <a:srgbClr val="00B050"/>
                </a:solidFill>
                <a:sym typeface="Wingdings" panose="05000000000000000000" pitchFamily="2" charset="2"/>
              </a:rPr>
              <a:t></a:t>
            </a:r>
          </a:p>
          <a:p>
            <a:r>
              <a:rPr lang="en-US" sz="2800" dirty="0" smtClean="0">
                <a:sym typeface="Wingdings" panose="05000000000000000000" pitchFamily="2" charset="2"/>
              </a:rPr>
              <a:t>Long nets hidden </a:t>
            </a:r>
            <a:r>
              <a:rPr lang="en-US" sz="2800" dirty="0" smtClean="0">
                <a:solidFill>
                  <a:srgbClr val="FF0000"/>
                </a:solidFill>
                <a:sym typeface="Wingdings" panose="05000000000000000000" pitchFamily="2" charset="2"/>
              </a:rPr>
              <a:t></a:t>
            </a:r>
            <a:endParaRPr lang="en-US" sz="2800" dirty="0">
              <a:solidFill>
                <a:srgbClr val="FF0000"/>
              </a:solidFill>
            </a:endParaRPr>
          </a:p>
        </p:txBody>
      </p:sp>
    </p:spTree>
    <p:extLst>
      <p:ext uri="{BB962C8B-B14F-4D97-AF65-F5344CB8AC3E}">
        <p14:creationId xmlns:p14="http://schemas.microsoft.com/office/powerpoint/2010/main" val="2195201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hide the shortest nets</a:t>
            </a:r>
          </a:p>
        </p:txBody>
      </p:sp>
      <p:sp>
        <p:nvSpPr>
          <p:cNvPr id="6" name="Right Arrow 5"/>
          <p:cNvSpPr/>
          <p:nvPr/>
        </p:nvSpPr>
        <p:spPr>
          <a:xfrm>
            <a:off x="4322408" y="3106510"/>
            <a:ext cx="681317"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176" y="2028666"/>
            <a:ext cx="3395714" cy="252324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3243" y="2028666"/>
            <a:ext cx="3395715" cy="2523243"/>
          </a:xfrm>
          <a:prstGeom prst="rect">
            <a:avLst/>
          </a:prstGeom>
        </p:spPr>
      </p:pic>
      <p:sp>
        <p:nvSpPr>
          <p:cNvPr id="5" name="Slide Number Placeholder 4"/>
          <p:cNvSpPr>
            <a:spLocks noGrp="1"/>
          </p:cNvSpPr>
          <p:nvPr>
            <p:ph type="sldNum" sz="quarter" idx="12"/>
          </p:nvPr>
        </p:nvSpPr>
        <p:spPr/>
        <p:txBody>
          <a:bodyPr/>
          <a:lstStyle/>
          <a:p>
            <a:fld id="{41A19FDC-00B7-407F-A140-786AB5FE771E}" type="slidenum">
              <a:rPr lang="en-US" smtClean="0"/>
              <a:t>27</a:t>
            </a:fld>
            <a:endParaRPr lang="en-US"/>
          </a:p>
        </p:txBody>
      </p:sp>
      <p:sp>
        <p:nvSpPr>
          <p:cNvPr id="10" name="TextBox 9"/>
          <p:cNvSpPr txBox="1"/>
          <p:nvPr/>
        </p:nvSpPr>
        <p:spPr>
          <a:xfrm>
            <a:off x="1679331" y="4889884"/>
            <a:ext cx="2365131" cy="523220"/>
          </a:xfrm>
          <a:prstGeom prst="rect">
            <a:avLst/>
          </a:prstGeom>
          <a:noFill/>
        </p:spPr>
        <p:txBody>
          <a:bodyPr wrap="square" rtlCol="0">
            <a:spAutoFit/>
          </a:bodyPr>
          <a:lstStyle/>
          <a:p>
            <a:r>
              <a:rPr lang="en-US" sz="2800" dirty="0" smtClean="0"/>
              <a:t>Small clusters: </a:t>
            </a:r>
            <a:endParaRPr lang="en-US" sz="2800" dirty="0"/>
          </a:p>
        </p:txBody>
      </p:sp>
      <p:sp>
        <p:nvSpPr>
          <p:cNvPr id="12" name="TextBox 11"/>
          <p:cNvSpPr txBox="1"/>
          <p:nvPr/>
        </p:nvSpPr>
        <p:spPr>
          <a:xfrm>
            <a:off x="4044462" y="4889884"/>
            <a:ext cx="3613638" cy="954107"/>
          </a:xfrm>
          <a:prstGeom prst="rect">
            <a:avLst/>
          </a:prstGeom>
          <a:noFill/>
        </p:spPr>
        <p:txBody>
          <a:bodyPr wrap="square" rtlCol="0">
            <a:spAutoFit/>
          </a:bodyPr>
          <a:lstStyle/>
          <a:p>
            <a:r>
              <a:rPr lang="en-US" sz="2800" dirty="0" smtClean="0"/>
              <a:t>Lots of nets </a:t>
            </a:r>
            <a:r>
              <a:rPr lang="en-US" sz="2800" dirty="0" smtClean="0">
                <a:solidFill>
                  <a:srgbClr val="FF0000"/>
                </a:solidFill>
                <a:sym typeface="Wingdings" panose="05000000000000000000" pitchFamily="2" charset="2"/>
              </a:rPr>
              <a:t></a:t>
            </a:r>
          </a:p>
          <a:p>
            <a:r>
              <a:rPr lang="en-US" sz="2800" dirty="0" smtClean="0">
                <a:sym typeface="Wingdings" panose="05000000000000000000" pitchFamily="2" charset="2"/>
              </a:rPr>
              <a:t>Long nets apparent </a:t>
            </a:r>
            <a:r>
              <a:rPr lang="en-US" sz="2800" dirty="0" smtClean="0">
                <a:solidFill>
                  <a:srgbClr val="00B050"/>
                </a:solidFill>
                <a:sym typeface="Wingdings" panose="05000000000000000000" pitchFamily="2" charset="2"/>
              </a:rPr>
              <a:t></a:t>
            </a:r>
            <a:endParaRPr lang="en-US" sz="2800" dirty="0">
              <a:solidFill>
                <a:srgbClr val="00B050"/>
              </a:solidFill>
            </a:endParaRPr>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71429"/>
          <a:stretch/>
        </p:blipFill>
        <p:spPr>
          <a:xfrm>
            <a:off x="5783603" y="1"/>
            <a:ext cx="960097" cy="365126"/>
          </a:xfrm>
          <a:prstGeom prst="rect">
            <a:avLst/>
          </a:prstGeom>
        </p:spPr>
      </p:pic>
    </p:spTree>
    <p:extLst>
      <p:ext uri="{BB962C8B-B14F-4D97-AF65-F5344CB8AC3E}">
        <p14:creationId xmlns:p14="http://schemas.microsoft.com/office/powerpoint/2010/main" val="29968645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338429"/>
            <a:ext cx="3516359" cy="2612890"/>
          </a:xfrm>
          <a:prstGeom prst="rect">
            <a:avLst/>
          </a:prstGeom>
        </p:spPr>
      </p:pic>
      <p:sp>
        <p:nvSpPr>
          <p:cNvPr id="2" name="Title 1"/>
          <p:cNvSpPr>
            <a:spLocks noGrp="1"/>
          </p:cNvSpPr>
          <p:nvPr>
            <p:ph type="title"/>
          </p:nvPr>
        </p:nvSpPr>
        <p:spPr/>
        <p:txBody>
          <a:bodyPr/>
          <a:lstStyle/>
          <a:p>
            <a:r>
              <a:rPr lang="en-US" dirty="0" smtClean="0"/>
              <a:t>Graph extraction</a:t>
            </a:r>
            <a:endParaRPr lang="en-US" dirty="0"/>
          </a:p>
        </p:txBody>
      </p:sp>
      <p:sp>
        <p:nvSpPr>
          <p:cNvPr id="5" name="Right Arrow 4"/>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28</a:t>
            </a:fld>
            <a:endParaRPr lang="en-US"/>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345" y="2301849"/>
            <a:ext cx="2295525" cy="2686050"/>
          </a:xfrm>
          <a:prstGeom prst="rect">
            <a:avLst/>
          </a:prstGeom>
        </p:spPr>
      </p:pic>
      <p:sp>
        <p:nvSpPr>
          <p:cNvPr id="14" name="TextBox 13"/>
          <p:cNvSpPr txBox="1"/>
          <p:nvPr/>
        </p:nvSpPr>
        <p:spPr>
          <a:xfrm>
            <a:off x="2668915" y="5525900"/>
            <a:ext cx="3806170" cy="523220"/>
          </a:xfrm>
          <a:prstGeom prst="rect">
            <a:avLst/>
          </a:prstGeom>
          <a:noFill/>
        </p:spPr>
        <p:txBody>
          <a:bodyPr wrap="none" rtlCol="0">
            <a:spAutoFit/>
          </a:bodyPr>
          <a:lstStyle/>
          <a:p>
            <a:r>
              <a:rPr lang="en-US" sz="2800" dirty="0" smtClean="0"/>
              <a:t>Clusters become vertices</a:t>
            </a:r>
            <a:endParaRPr lang="en-US" sz="2800" dirty="0"/>
          </a:p>
        </p:txBody>
      </p:sp>
    </p:spTree>
    <p:extLst>
      <p:ext uri="{BB962C8B-B14F-4D97-AF65-F5344CB8AC3E}">
        <p14:creationId xmlns:p14="http://schemas.microsoft.com/office/powerpoint/2010/main" val="5360414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338429"/>
            <a:ext cx="3516359" cy="2612890"/>
          </a:xfrm>
          <a:prstGeom prst="rect">
            <a:avLst/>
          </a:prstGeom>
        </p:spPr>
      </p:pic>
      <p:sp>
        <p:nvSpPr>
          <p:cNvPr id="2" name="Title 1"/>
          <p:cNvSpPr>
            <a:spLocks noGrp="1"/>
          </p:cNvSpPr>
          <p:nvPr>
            <p:ph type="title"/>
          </p:nvPr>
        </p:nvSpPr>
        <p:spPr/>
        <p:txBody>
          <a:bodyPr/>
          <a:lstStyle/>
          <a:p>
            <a:r>
              <a:rPr lang="en-US" dirty="0" smtClean="0"/>
              <a:t>Graph extraction</a:t>
            </a:r>
            <a:endParaRPr lang="en-US" dirty="0"/>
          </a:p>
        </p:txBody>
      </p:sp>
      <p:sp>
        <p:nvSpPr>
          <p:cNvPr id="5" name="Right Arrow 4"/>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29</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345" y="2301849"/>
            <a:ext cx="2295525" cy="2686050"/>
          </a:xfrm>
          <a:prstGeom prst="rect">
            <a:avLst/>
          </a:prstGeom>
        </p:spPr>
      </p:pic>
      <p:sp>
        <p:nvSpPr>
          <p:cNvPr id="9" name="TextBox 8"/>
          <p:cNvSpPr txBox="1"/>
          <p:nvPr/>
        </p:nvSpPr>
        <p:spPr>
          <a:xfrm>
            <a:off x="2157941" y="5525900"/>
            <a:ext cx="4828117" cy="523220"/>
          </a:xfrm>
          <a:prstGeom prst="rect">
            <a:avLst/>
          </a:prstGeom>
          <a:noFill/>
        </p:spPr>
        <p:txBody>
          <a:bodyPr wrap="none" rtlCol="0">
            <a:spAutoFit/>
          </a:bodyPr>
          <a:lstStyle/>
          <a:p>
            <a:r>
              <a:rPr lang="en-US" sz="2800" dirty="0" smtClean="0"/>
              <a:t>Interconnections become edges</a:t>
            </a:r>
            <a:endParaRPr lang="en-US" sz="2800" dirty="0"/>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spTree>
    <p:extLst>
      <p:ext uri="{BB962C8B-B14F-4D97-AF65-F5344CB8AC3E}">
        <p14:creationId xmlns:p14="http://schemas.microsoft.com/office/powerpoint/2010/main" val="5458548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 Integrated Circuit (IC)</a:t>
            </a:r>
            <a:endParaRPr lang="en-US" dirty="0"/>
          </a:p>
        </p:txBody>
      </p:sp>
      <p:sp>
        <p:nvSpPr>
          <p:cNvPr id="4" name="Slide Number Placeholder 3"/>
          <p:cNvSpPr>
            <a:spLocks noGrp="1"/>
          </p:cNvSpPr>
          <p:nvPr>
            <p:ph type="sldNum" sz="quarter" idx="12"/>
          </p:nvPr>
        </p:nvSpPr>
        <p:spPr/>
        <p:txBody>
          <a:bodyPr/>
          <a:lstStyle/>
          <a:p>
            <a:fld id="{41A19FDC-00B7-407F-A140-786AB5FE771E}" type="slidenum">
              <a:rPr lang="en-US" smtClean="0"/>
              <a:t>3</a:t>
            </a:fld>
            <a:endParaRPr lang="en-US"/>
          </a:p>
        </p:txBody>
      </p:sp>
      <p:sp>
        <p:nvSpPr>
          <p:cNvPr id="10" name="Rectangle 9"/>
          <p:cNvSpPr/>
          <p:nvPr/>
        </p:nvSpPr>
        <p:spPr>
          <a:xfrm>
            <a:off x="914697" y="1691612"/>
            <a:ext cx="1918154" cy="830997"/>
          </a:xfrm>
          <a:prstGeom prst="rect">
            <a:avLst/>
          </a:prstGeom>
        </p:spPr>
        <p:txBody>
          <a:bodyPr wrap="none">
            <a:spAutoFit/>
          </a:bodyPr>
          <a:lstStyle/>
          <a:p>
            <a:pPr algn="ctr"/>
            <a:r>
              <a:rPr lang="en-US" sz="2400" dirty="0" smtClean="0"/>
              <a:t>Transistors to </a:t>
            </a:r>
          </a:p>
          <a:p>
            <a:pPr algn="ctr"/>
            <a:r>
              <a:rPr lang="en-US" sz="2400" dirty="0" smtClean="0"/>
              <a:t>build gates </a:t>
            </a:r>
            <a:endParaRPr lang="en-GB" sz="2400" dirty="0"/>
          </a:p>
        </p:txBody>
      </p:sp>
      <p:grpSp>
        <p:nvGrpSpPr>
          <p:cNvPr id="11" name="Group 10"/>
          <p:cNvGrpSpPr/>
          <p:nvPr/>
        </p:nvGrpSpPr>
        <p:grpSpPr>
          <a:xfrm>
            <a:off x="770887" y="2886076"/>
            <a:ext cx="2134525" cy="1802433"/>
            <a:chOff x="-44450" y="2886075"/>
            <a:chExt cx="2605433" cy="2200077"/>
          </a:xfrm>
        </p:grpSpPr>
        <p:pic>
          <p:nvPicPr>
            <p:cNvPr id="12" name="Picture 11"/>
            <p:cNvPicPr>
              <a:picLocks noChangeAspect="1"/>
            </p:cNvPicPr>
            <p:nvPr/>
          </p:nvPicPr>
          <p:blipFill>
            <a:blip r:embed="rId3"/>
            <a:stretch>
              <a:fillRect/>
            </a:stretch>
          </p:blipFill>
          <p:spPr>
            <a:xfrm>
              <a:off x="-44450" y="2886076"/>
              <a:ext cx="1346200" cy="1117600"/>
            </a:xfrm>
            <a:prstGeom prst="rect">
              <a:avLst/>
            </a:prstGeom>
          </p:spPr>
        </p:pic>
        <p:pic>
          <p:nvPicPr>
            <p:cNvPr id="18" name="Picture 17"/>
            <p:cNvPicPr>
              <a:picLocks noChangeAspect="1"/>
            </p:cNvPicPr>
            <p:nvPr/>
          </p:nvPicPr>
          <p:blipFill>
            <a:blip r:embed="rId4"/>
            <a:stretch>
              <a:fillRect/>
            </a:stretch>
          </p:blipFill>
          <p:spPr>
            <a:xfrm>
              <a:off x="1214783" y="2886075"/>
              <a:ext cx="1346200" cy="1117600"/>
            </a:xfrm>
            <a:prstGeom prst="rect">
              <a:avLst/>
            </a:prstGeom>
          </p:spPr>
        </p:pic>
        <p:pic>
          <p:nvPicPr>
            <p:cNvPr id="19" name="Picture 18"/>
            <p:cNvPicPr>
              <a:picLocks noChangeAspect="1"/>
            </p:cNvPicPr>
            <p:nvPr/>
          </p:nvPicPr>
          <p:blipFill>
            <a:blip r:embed="rId5"/>
            <a:stretch>
              <a:fillRect/>
            </a:stretch>
          </p:blipFill>
          <p:spPr>
            <a:xfrm>
              <a:off x="-44450" y="4003675"/>
              <a:ext cx="1442518" cy="1058471"/>
            </a:xfrm>
            <a:prstGeom prst="rect">
              <a:avLst/>
            </a:prstGeom>
          </p:spPr>
        </p:pic>
        <p:pic>
          <p:nvPicPr>
            <p:cNvPr id="20" name="Picture 19"/>
            <p:cNvPicPr>
              <a:picLocks noChangeAspect="1"/>
            </p:cNvPicPr>
            <p:nvPr/>
          </p:nvPicPr>
          <p:blipFill>
            <a:blip r:embed="rId6"/>
            <a:stretch>
              <a:fillRect/>
            </a:stretch>
          </p:blipFill>
          <p:spPr>
            <a:xfrm>
              <a:off x="1408908" y="4003675"/>
              <a:ext cx="957943" cy="1082477"/>
            </a:xfrm>
            <a:prstGeom prst="rect">
              <a:avLst/>
            </a:prstGeom>
          </p:spPr>
        </p:pic>
      </p:grpSp>
    </p:spTree>
    <p:extLst>
      <p:ext uri="{BB962C8B-B14F-4D97-AF65-F5344CB8AC3E}">
        <p14:creationId xmlns:p14="http://schemas.microsoft.com/office/powerpoint/2010/main" val="2206048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extraction</a:t>
            </a:r>
            <a:endParaRPr lang="en-US" dirty="0"/>
          </a:p>
        </p:txBody>
      </p:sp>
      <p:sp>
        <p:nvSpPr>
          <p:cNvPr id="5" name="Right Arrow 4"/>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338429"/>
            <a:ext cx="3516358" cy="2612890"/>
          </a:xfrm>
          <a:prstGeom prst="rect">
            <a:avLst/>
          </a:prstGeom>
        </p:spPr>
      </p:pic>
      <p:sp>
        <p:nvSpPr>
          <p:cNvPr id="6" name="Slide Number Placeholder 5"/>
          <p:cNvSpPr>
            <a:spLocks noGrp="1"/>
          </p:cNvSpPr>
          <p:nvPr>
            <p:ph type="sldNum" sz="quarter" idx="12"/>
          </p:nvPr>
        </p:nvSpPr>
        <p:spPr/>
        <p:txBody>
          <a:bodyPr/>
          <a:lstStyle/>
          <a:p>
            <a:fld id="{41A19FDC-00B7-407F-A140-786AB5FE771E}" type="slidenum">
              <a:rPr lang="en-US" smtClean="0"/>
              <a:t>30</a:t>
            </a:fld>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345" y="2301849"/>
            <a:ext cx="2295525" cy="2686050"/>
          </a:xfrm>
          <a:prstGeom prst="rect">
            <a:avLst/>
          </a:prstGeom>
        </p:spPr>
      </p:pic>
      <p:sp>
        <p:nvSpPr>
          <p:cNvPr id="9" name="TextBox 8"/>
          <p:cNvSpPr txBox="1"/>
          <p:nvPr/>
        </p:nvSpPr>
        <p:spPr>
          <a:xfrm>
            <a:off x="3018850" y="5525900"/>
            <a:ext cx="3106300" cy="523220"/>
          </a:xfrm>
          <a:prstGeom prst="rect">
            <a:avLst/>
          </a:prstGeom>
          <a:noFill/>
        </p:spPr>
        <p:txBody>
          <a:bodyPr wrap="none" rtlCol="0">
            <a:spAutoFit/>
          </a:bodyPr>
          <a:lstStyle/>
          <a:p>
            <a:r>
              <a:rPr lang="en-US" sz="2800" dirty="0" smtClean="0"/>
              <a:t>Extraction complete</a:t>
            </a:r>
            <a:endParaRPr lang="en-US" sz="2800" dirty="0"/>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spTree>
    <p:extLst>
      <p:ext uri="{BB962C8B-B14F-4D97-AF65-F5344CB8AC3E}">
        <p14:creationId xmlns:p14="http://schemas.microsoft.com/office/powerpoint/2010/main" val="4065877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extraction</a:t>
            </a:r>
            <a:endParaRPr lang="en-US" dirty="0"/>
          </a:p>
        </p:txBody>
      </p:sp>
      <p:sp>
        <p:nvSpPr>
          <p:cNvPr id="5" name="Right Arrow 4"/>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31</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338429"/>
            <a:ext cx="3516358" cy="26128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345" y="2301849"/>
            <a:ext cx="2295525" cy="2686050"/>
          </a:xfrm>
          <a:prstGeom prst="rect">
            <a:avLst/>
          </a:prstGeom>
        </p:spPr>
      </p:pic>
      <p:sp>
        <p:nvSpPr>
          <p:cNvPr id="10" name="TextBox 9"/>
          <p:cNvSpPr txBox="1"/>
          <p:nvPr/>
        </p:nvSpPr>
        <p:spPr>
          <a:xfrm>
            <a:off x="1605547" y="5525900"/>
            <a:ext cx="5932906" cy="523220"/>
          </a:xfrm>
          <a:prstGeom prst="rect">
            <a:avLst/>
          </a:prstGeom>
          <a:noFill/>
        </p:spPr>
        <p:txBody>
          <a:bodyPr wrap="none" rtlCol="0">
            <a:spAutoFit/>
          </a:bodyPr>
          <a:lstStyle/>
          <a:p>
            <a:r>
              <a:rPr lang="en-US" sz="2800" dirty="0" smtClean="0"/>
              <a:t>Single nets are split into different edges</a:t>
            </a:r>
            <a:endParaRPr lang="en-US" sz="2800" dirty="0"/>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spTree>
    <p:extLst>
      <p:ext uri="{BB962C8B-B14F-4D97-AF65-F5344CB8AC3E}">
        <p14:creationId xmlns:p14="http://schemas.microsoft.com/office/powerpoint/2010/main" val="951317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graph to hypergraph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922" y="2529309"/>
            <a:ext cx="2457450" cy="23336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478" y="2224510"/>
            <a:ext cx="2895600" cy="2943225"/>
          </a:xfrm>
          <a:prstGeom prst="rect">
            <a:avLst/>
          </a:prstGeom>
        </p:spPr>
      </p:pic>
      <p:sp>
        <p:nvSpPr>
          <p:cNvPr id="6" name="Slide Number Placeholder 5"/>
          <p:cNvSpPr>
            <a:spLocks noGrp="1"/>
          </p:cNvSpPr>
          <p:nvPr>
            <p:ph type="sldNum" sz="quarter" idx="12"/>
          </p:nvPr>
        </p:nvSpPr>
        <p:spPr/>
        <p:txBody>
          <a:bodyPr/>
          <a:lstStyle/>
          <a:p>
            <a:fld id="{41A19FDC-00B7-407F-A140-786AB5FE771E}" type="slidenum">
              <a:rPr lang="en-US" smtClean="0"/>
              <a:t>32</a:t>
            </a:fld>
            <a:endParaRPr lang="en-US"/>
          </a:p>
        </p:txBody>
      </p:sp>
    </p:spTree>
    <p:extLst>
      <p:ext uri="{BB962C8B-B14F-4D97-AF65-F5344CB8AC3E}">
        <p14:creationId xmlns:p14="http://schemas.microsoft.com/office/powerpoint/2010/main" val="1641915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extraction</a:t>
            </a:r>
            <a:endParaRPr lang="en-US" dirty="0"/>
          </a:p>
        </p:txBody>
      </p:sp>
      <p:sp>
        <p:nvSpPr>
          <p:cNvPr id="5" name="Right Arrow 4"/>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33</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338429"/>
            <a:ext cx="3516358" cy="261289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1345" y="2301849"/>
            <a:ext cx="2295525" cy="2686050"/>
          </a:xfrm>
          <a:prstGeom prst="rect">
            <a:avLst/>
          </a:prstGeom>
        </p:spPr>
      </p:pic>
      <p:sp>
        <p:nvSpPr>
          <p:cNvPr id="10" name="TextBox 9"/>
          <p:cNvSpPr txBox="1"/>
          <p:nvPr/>
        </p:nvSpPr>
        <p:spPr>
          <a:xfrm>
            <a:off x="1605547" y="5525900"/>
            <a:ext cx="5932906" cy="523220"/>
          </a:xfrm>
          <a:prstGeom prst="rect">
            <a:avLst/>
          </a:prstGeom>
          <a:noFill/>
        </p:spPr>
        <p:txBody>
          <a:bodyPr wrap="none" rtlCol="0">
            <a:spAutoFit/>
          </a:bodyPr>
          <a:lstStyle/>
          <a:p>
            <a:r>
              <a:rPr lang="en-US" sz="2800" dirty="0" smtClean="0"/>
              <a:t>Single nets are split into different edges</a:t>
            </a:r>
            <a:endParaRPr lang="en-US" sz="2800" dirty="0"/>
          </a:p>
        </p:txBody>
      </p:sp>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spTree>
    <p:extLst>
      <p:ext uri="{BB962C8B-B14F-4D97-AF65-F5344CB8AC3E}">
        <p14:creationId xmlns:p14="http://schemas.microsoft.com/office/powerpoint/2010/main" val="35600166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extraction</a:t>
            </a:r>
            <a:endParaRPr lang="en-US" dirty="0"/>
          </a:p>
        </p:txBody>
      </p:sp>
      <p:sp>
        <p:nvSpPr>
          <p:cNvPr id="5" name="Right Arrow 4"/>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41A19FDC-00B7-407F-A140-786AB5FE771E}" type="slidenum">
              <a:rPr lang="en-US" smtClean="0"/>
              <a:t>34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50" y="2338429"/>
            <a:ext cx="3516358" cy="26128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8708" y="2123316"/>
            <a:ext cx="2928999" cy="3043116"/>
          </a:xfrm>
          <a:prstGeom prst="rect">
            <a:avLst/>
          </a:prstGeom>
        </p:spPr>
      </p:pic>
      <p:sp>
        <p:nvSpPr>
          <p:cNvPr id="10" name="TextBox 9"/>
          <p:cNvSpPr txBox="1"/>
          <p:nvPr/>
        </p:nvSpPr>
        <p:spPr>
          <a:xfrm>
            <a:off x="1895690" y="5525900"/>
            <a:ext cx="5352619" cy="523220"/>
          </a:xfrm>
          <a:prstGeom prst="rect">
            <a:avLst/>
          </a:prstGeom>
          <a:noFill/>
        </p:spPr>
        <p:txBody>
          <a:bodyPr wrap="none" rtlCol="0">
            <a:spAutoFit/>
          </a:bodyPr>
          <a:lstStyle/>
          <a:p>
            <a:r>
              <a:rPr lang="en-US" sz="2800" dirty="0" smtClean="0"/>
              <a:t>Hyperedges maintain their integrity</a:t>
            </a:r>
            <a:endParaRPr lang="en-US" sz="2800" dirty="0"/>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spTree>
    <p:extLst>
      <p:ext uri="{BB962C8B-B14F-4D97-AF65-F5344CB8AC3E}">
        <p14:creationId xmlns:p14="http://schemas.microsoft.com/office/powerpoint/2010/main" val="23678894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Hypergraph extraction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2338429"/>
            <a:ext cx="3513560" cy="2610811"/>
          </a:xfrm>
          <a:prstGeom prst="rect">
            <a:avLst/>
          </a:prstGeom>
        </p:spPr>
      </p:pic>
      <p:sp>
        <p:nvSpPr>
          <p:cNvPr id="4" name="Slide Number Placeholder 3"/>
          <p:cNvSpPr>
            <a:spLocks noGrp="1"/>
          </p:cNvSpPr>
          <p:nvPr>
            <p:ph type="sldNum" sz="quarter" idx="12"/>
          </p:nvPr>
        </p:nvSpPr>
        <p:spPr/>
        <p:txBody>
          <a:bodyPr/>
          <a:lstStyle/>
          <a:p>
            <a:fld id="{41A19FDC-00B7-407F-A140-786AB5FE771E}" type="slidenum">
              <a:rPr lang="en-US" smtClean="0"/>
              <a:t>35</a:t>
            </a:fld>
            <a:endParaRPr lang="en-US"/>
          </a:p>
        </p:txBody>
      </p:sp>
      <p:sp>
        <p:nvSpPr>
          <p:cNvPr id="10" name="Right Arrow 9"/>
          <p:cNvSpPr/>
          <p:nvPr/>
        </p:nvSpPr>
        <p:spPr>
          <a:xfrm>
            <a:off x="4661647" y="3424518"/>
            <a:ext cx="493059" cy="3675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099" y="2122276"/>
            <a:ext cx="2928999" cy="3043116"/>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r="44615"/>
          <a:stretch/>
        </p:blipFill>
        <p:spPr>
          <a:xfrm>
            <a:off x="5774076" y="0"/>
            <a:ext cx="1866439" cy="366161"/>
          </a:xfrm>
          <a:prstGeom prst="rect">
            <a:avLst/>
          </a:prstGeom>
        </p:spPr>
      </p:pic>
    </p:spTree>
    <p:extLst>
      <p:ext uri="{BB962C8B-B14F-4D97-AF65-F5344CB8AC3E}">
        <p14:creationId xmlns:p14="http://schemas.microsoft.com/office/powerpoint/2010/main" val="2332345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5536222" y="3523149"/>
            <a:ext cx="2979127" cy="1647041"/>
          </a:xfrm>
          <a:prstGeom prst="roundRect">
            <a:avLst/>
          </a:prstGeom>
          <a:pattFill prst="pct30">
            <a:fgClr>
              <a:srgbClr val="00B050"/>
            </a:fgClr>
            <a:bgClr>
              <a:schemeClr val="bg1"/>
            </a:bgClr>
          </a:patt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530362" y="1828799"/>
            <a:ext cx="2984988" cy="1617785"/>
          </a:xfrm>
          <a:prstGeom prst="roundRect">
            <a:avLst/>
          </a:prstGeom>
          <a:pattFill prst="pct5">
            <a:fgClr>
              <a:schemeClr val="accent1"/>
            </a:fgClr>
            <a:bgClr>
              <a:schemeClr val="bg1"/>
            </a:bgClr>
          </a:patt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Partitioning</a:t>
            </a:r>
            <a:endParaRPr lang="en-US" dirty="0"/>
          </a:p>
        </p:txBody>
      </p:sp>
      <p:sp>
        <p:nvSpPr>
          <p:cNvPr id="6" name="Right Arrow 5"/>
          <p:cNvSpPr/>
          <p:nvPr/>
        </p:nvSpPr>
        <p:spPr>
          <a:xfrm>
            <a:off x="4226858" y="3284342"/>
            <a:ext cx="690283" cy="4303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993407"/>
            <a:ext cx="2904694" cy="3017864"/>
          </a:xfrm>
          <a:prstGeom prst="rect">
            <a:avLst/>
          </a:prstGeom>
        </p:spPr>
      </p:pic>
      <p:sp>
        <p:nvSpPr>
          <p:cNvPr id="4" name="TextBox 3"/>
          <p:cNvSpPr txBox="1"/>
          <p:nvPr/>
        </p:nvSpPr>
        <p:spPr>
          <a:xfrm>
            <a:off x="791032" y="5308301"/>
            <a:ext cx="8001549" cy="523220"/>
          </a:xfrm>
          <a:prstGeom prst="rect">
            <a:avLst/>
          </a:prstGeom>
          <a:noFill/>
        </p:spPr>
        <p:txBody>
          <a:bodyPr wrap="none" rtlCol="0">
            <a:spAutoFit/>
          </a:bodyPr>
          <a:lstStyle/>
          <a:p>
            <a:r>
              <a:rPr lang="en-US" sz="2800" dirty="0" smtClean="0"/>
              <a:t>Minimize the crossing nets and maintain area balance</a:t>
            </a:r>
            <a:endParaRPr lang="en-US" sz="2800" dirty="0"/>
          </a:p>
        </p:txBody>
      </p:sp>
      <p:sp>
        <p:nvSpPr>
          <p:cNvPr id="5" name="Slide Number Placeholder 4"/>
          <p:cNvSpPr>
            <a:spLocks noGrp="1"/>
          </p:cNvSpPr>
          <p:nvPr>
            <p:ph type="sldNum" sz="quarter" idx="12"/>
          </p:nvPr>
        </p:nvSpPr>
        <p:spPr/>
        <p:txBody>
          <a:bodyPr/>
          <a:lstStyle/>
          <a:p>
            <a:fld id="{41A19FDC-00B7-407F-A140-786AB5FE771E}" type="slidenum">
              <a:rPr lang="en-US" smtClean="0"/>
              <a:t>36</a:t>
            </a:fld>
            <a:endParaRPr lang="en-US"/>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18315"/>
          <a:stretch/>
        </p:blipFill>
        <p:spPr>
          <a:xfrm>
            <a:off x="5783603" y="1"/>
            <a:ext cx="2744935" cy="36512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0655" y="1624944"/>
            <a:ext cx="2886808" cy="3749102"/>
          </a:xfrm>
          <a:prstGeom prst="rect">
            <a:avLst/>
          </a:prstGeom>
        </p:spPr>
      </p:pic>
    </p:spTree>
    <p:extLst>
      <p:ext uri="{BB962C8B-B14F-4D97-AF65-F5344CB8AC3E}">
        <p14:creationId xmlns:p14="http://schemas.microsoft.com/office/powerpoint/2010/main" val="38018484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Split the netlist</a:t>
            </a:r>
            <a:endParaRPr lang="en-US" dirty="0"/>
          </a:p>
        </p:txBody>
      </p:sp>
      <p:sp>
        <p:nvSpPr>
          <p:cNvPr id="5" name="Right Arrow 4"/>
          <p:cNvSpPr/>
          <p:nvPr/>
        </p:nvSpPr>
        <p:spPr>
          <a:xfrm>
            <a:off x="4101912" y="3597166"/>
            <a:ext cx="833718" cy="466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28650" y="1573580"/>
            <a:ext cx="930063" cy="523220"/>
          </a:xfrm>
          <a:prstGeom prst="rect">
            <a:avLst/>
          </a:prstGeom>
          <a:noFill/>
        </p:spPr>
        <p:txBody>
          <a:bodyPr wrap="none" rtlCol="0">
            <a:spAutoFit/>
          </a:bodyPr>
          <a:lstStyle/>
          <a:p>
            <a:r>
              <a:rPr lang="en-US" sz="2800" dirty="0" smtClean="0"/>
              <a:t>Die 1</a:t>
            </a:r>
            <a:endParaRPr lang="en-US" sz="2800" dirty="0"/>
          </a:p>
        </p:txBody>
      </p:sp>
      <p:sp>
        <p:nvSpPr>
          <p:cNvPr id="11" name="TextBox 10"/>
          <p:cNvSpPr txBox="1"/>
          <p:nvPr/>
        </p:nvSpPr>
        <p:spPr>
          <a:xfrm>
            <a:off x="2766474" y="5336337"/>
            <a:ext cx="930063" cy="523220"/>
          </a:xfrm>
          <a:prstGeom prst="rect">
            <a:avLst/>
          </a:prstGeom>
          <a:noFill/>
        </p:spPr>
        <p:txBody>
          <a:bodyPr wrap="none" rtlCol="0">
            <a:spAutoFit/>
          </a:bodyPr>
          <a:lstStyle/>
          <a:p>
            <a:r>
              <a:rPr lang="en-US" sz="2800" dirty="0" smtClean="0"/>
              <a:t>Die 2</a:t>
            </a:r>
            <a:endParaRPr lang="en-US" sz="2800" dirty="0"/>
          </a:p>
        </p:txBody>
      </p:sp>
      <p:sp>
        <p:nvSpPr>
          <p:cNvPr id="13" name="Snip Single Corner Rectangle 12"/>
          <p:cNvSpPr/>
          <p:nvPr/>
        </p:nvSpPr>
        <p:spPr>
          <a:xfrm>
            <a:off x="5351441" y="3034209"/>
            <a:ext cx="1577788" cy="1592078"/>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smtClean="0"/>
              <a:t>module die1();</a:t>
            </a:r>
            <a:endParaRPr lang="en-US" sz="1600" dirty="0"/>
          </a:p>
        </p:txBody>
      </p:sp>
      <p:sp>
        <p:nvSpPr>
          <p:cNvPr id="14" name="Snip Single Corner Rectangle 13"/>
          <p:cNvSpPr/>
          <p:nvPr/>
        </p:nvSpPr>
        <p:spPr>
          <a:xfrm>
            <a:off x="7129009" y="3034209"/>
            <a:ext cx="1577788" cy="1592078"/>
          </a:xfrm>
          <a:prstGeom prst="snip1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a:t>m</a:t>
            </a:r>
            <a:r>
              <a:rPr lang="en-US" sz="1600" dirty="0" smtClean="0"/>
              <a:t>odule die2();</a:t>
            </a:r>
            <a:endParaRPr lang="en-US" sz="1600" dirty="0"/>
          </a:p>
        </p:txBody>
      </p:sp>
      <p:sp>
        <p:nvSpPr>
          <p:cNvPr id="6" name="Slide Number Placeholder 5"/>
          <p:cNvSpPr>
            <a:spLocks noGrp="1"/>
          </p:cNvSpPr>
          <p:nvPr>
            <p:ph type="sldNum" sz="quarter" idx="12"/>
          </p:nvPr>
        </p:nvSpPr>
        <p:spPr/>
        <p:txBody>
          <a:bodyPr/>
          <a:lstStyle/>
          <a:p>
            <a:fld id="{41A19FDC-00B7-407F-A140-786AB5FE771E}" type="slidenum">
              <a:rPr lang="en-US" smtClean="0"/>
              <a:t>37</a:t>
            </a:fld>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603" y="1"/>
            <a:ext cx="3360397" cy="365126"/>
          </a:xfrm>
          <a:prstGeom prst="rect">
            <a:avLst/>
          </a:prstGeom>
        </p:spPr>
      </p:pic>
      <p:sp>
        <p:nvSpPr>
          <p:cNvPr id="15" name="Rounded Rectangle 14"/>
          <p:cNvSpPr/>
          <p:nvPr/>
        </p:nvSpPr>
        <p:spPr>
          <a:xfrm>
            <a:off x="634510" y="3769333"/>
            <a:ext cx="2979127" cy="1647041"/>
          </a:xfrm>
          <a:prstGeom prst="roundRect">
            <a:avLst/>
          </a:prstGeom>
          <a:pattFill prst="pct30">
            <a:fgClr>
              <a:srgbClr val="00B050"/>
            </a:fgClr>
            <a:bgClr>
              <a:schemeClr val="bg1"/>
            </a:bgClr>
          </a:patt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628650" y="2074983"/>
            <a:ext cx="2984988" cy="1617785"/>
          </a:xfrm>
          <a:prstGeom prst="roundRect">
            <a:avLst/>
          </a:prstGeom>
          <a:pattFill prst="pct5">
            <a:fgClr>
              <a:schemeClr val="accent1"/>
            </a:fgClr>
            <a:bgClr>
              <a:schemeClr val="bg1"/>
            </a:bgClr>
          </a:patt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43" y="1871128"/>
            <a:ext cx="2886808" cy="3749102"/>
          </a:xfrm>
          <a:prstGeom prst="rect">
            <a:avLst/>
          </a:prstGeom>
        </p:spPr>
      </p:pic>
    </p:spTree>
    <p:extLst>
      <p:ext uri="{BB962C8B-B14F-4D97-AF65-F5344CB8AC3E}">
        <p14:creationId xmlns:p14="http://schemas.microsoft.com/office/powerpoint/2010/main" val="41395884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manual partitioning</a:t>
            </a:r>
            <a:endParaRPr lang="en-US" dirty="0"/>
          </a:p>
        </p:txBody>
      </p:sp>
      <p:sp>
        <p:nvSpPr>
          <p:cNvPr id="3" name="Slide Number Placeholder 2"/>
          <p:cNvSpPr>
            <a:spLocks noGrp="1"/>
          </p:cNvSpPr>
          <p:nvPr>
            <p:ph type="sldNum" sz="quarter" idx="12"/>
          </p:nvPr>
        </p:nvSpPr>
        <p:spPr/>
        <p:txBody>
          <a:bodyPr/>
          <a:lstStyle/>
          <a:p>
            <a:fld id="{41A19FDC-00B7-407F-A140-786AB5FE771E}" type="slidenum">
              <a:rPr lang="en-US" smtClean="0"/>
              <a:t>38</a:t>
            </a:fld>
            <a:endParaRPr lang="en-US"/>
          </a:p>
        </p:txBody>
      </p:sp>
      <p:cxnSp>
        <p:nvCxnSpPr>
          <p:cNvPr id="6" name="Straight Connector 5"/>
          <p:cNvCxnSpPr/>
          <p:nvPr/>
        </p:nvCxnSpPr>
        <p:spPr>
          <a:xfrm flipH="1">
            <a:off x="1974694" y="2773322"/>
            <a:ext cx="1981842" cy="1611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87459" y="2773322"/>
            <a:ext cx="1784841" cy="1611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6714" r="20758" b="46609"/>
          <a:stretch/>
        </p:blipFill>
        <p:spPr>
          <a:xfrm>
            <a:off x="3785033" y="1974891"/>
            <a:ext cx="1551399" cy="79843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694" y="4384583"/>
            <a:ext cx="5172075" cy="561975"/>
          </a:xfrm>
          <a:prstGeom prst="rect">
            <a:avLst/>
          </a:prstGeom>
        </p:spPr>
      </p:pic>
    </p:spTree>
    <p:extLst>
      <p:ext uri="{BB962C8B-B14F-4D97-AF65-F5344CB8AC3E}">
        <p14:creationId xmlns:p14="http://schemas.microsoft.com/office/powerpoint/2010/main" val="39767725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3D flow</a:t>
            </a:r>
            <a:endParaRPr lang="en-US" dirty="0"/>
          </a:p>
        </p:txBody>
      </p:sp>
      <p:sp>
        <p:nvSpPr>
          <p:cNvPr id="3" name="Slide Number Placeholder 2"/>
          <p:cNvSpPr>
            <a:spLocks noGrp="1"/>
          </p:cNvSpPr>
          <p:nvPr>
            <p:ph type="sldNum" sz="quarter" idx="12"/>
          </p:nvPr>
        </p:nvSpPr>
        <p:spPr/>
        <p:txBody>
          <a:bodyPr/>
          <a:lstStyle/>
          <a:p>
            <a:fld id="{41A19FDC-00B7-407F-A140-786AB5FE771E}" type="slidenum">
              <a:rPr lang="en-US" smtClean="0"/>
              <a:t>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0816"/>
            <a:ext cx="9144000" cy="160793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2532" y="5854702"/>
            <a:ext cx="482818" cy="501649"/>
          </a:xfrm>
          <a:prstGeom prst="rect">
            <a:avLst/>
          </a:prstGeom>
        </p:spPr>
      </p:pic>
    </p:spTree>
    <p:extLst>
      <p:ext uri="{BB962C8B-B14F-4D97-AF65-F5344CB8AC3E}">
        <p14:creationId xmlns:p14="http://schemas.microsoft.com/office/powerpoint/2010/main" val="832037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 Integrated Circuit (IC)</a:t>
            </a:r>
            <a:endParaRPr lang="en-US" dirty="0"/>
          </a:p>
        </p:txBody>
      </p:sp>
      <p:sp>
        <p:nvSpPr>
          <p:cNvPr id="4" name="Slide Number Placeholder 3"/>
          <p:cNvSpPr>
            <a:spLocks noGrp="1"/>
          </p:cNvSpPr>
          <p:nvPr>
            <p:ph type="sldNum" sz="quarter" idx="12"/>
          </p:nvPr>
        </p:nvSpPr>
        <p:spPr/>
        <p:txBody>
          <a:bodyPr/>
          <a:lstStyle/>
          <a:p>
            <a:fld id="{41A19FDC-00B7-407F-A140-786AB5FE771E}" type="slidenum">
              <a:rPr lang="en-US" smtClean="0"/>
              <a:t>4</a:t>
            </a:fld>
            <a:endParaRPr lang="en-US"/>
          </a:p>
        </p:txBody>
      </p:sp>
      <p:sp>
        <p:nvSpPr>
          <p:cNvPr id="12" name="Rectangle 11"/>
          <p:cNvSpPr/>
          <p:nvPr/>
        </p:nvSpPr>
        <p:spPr>
          <a:xfrm>
            <a:off x="914697" y="1691612"/>
            <a:ext cx="1918154" cy="830997"/>
          </a:xfrm>
          <a:prstGeom prst="rect">
            <a:avLst/>
          </a:prstGeom>
        </p:spPr>
        <p:txBody>
          <a:bodyPr wrap="none">
            <a:spAutoFit/>
          </a:bodyPr>
          <a:lstStyle/>
          <a:p>
            <a:pPr algn="ctr"/>
            <a:r>
              <a:rPr lang="en-US" sz="2400" dirty="0" smtClean="0"/>
              <a:t>Transistors to </a:t>
            </a:r>
          </a:p>
          <a:p>
            <a:pPr algn="ctr"/>
            <a:r>
              <a:rPr lang="en-US" sz="2400" dirty="0" smtClean="0"/>
              <a:t>build gates </a:t>
            </a:r>
            <a:endParaRPr lang="en-GB" sz="2400" dirty="0"/>
          </a:p>
        </p:txBody>
      </p:sp>
      <p:sp>
        <p:nvSpPr>
          <p:cNvPr id="18" name="Rectangle 17"/>
          <p:cNvSpPr/>
          <p:nvPr/>
        </p:nvSpPr>
        <p:spPr>
          <a:xfrm>
            <a:off x="3530197" y="1691611"/>
            <a:ext cx="1996059" cy="830997"/>
          </a:xfrm>
          <a:prstGeom prst="rect">
            <a:avLst/>
          </a:prstGeom>
        </p:spPr>
        <p:txBody>
          <a:bodyPr wrap="none">
            <a:spAutoFit/>
          </a:bodyPr>
          <a:lstStyle/>
          <a:p>
            <a:pPr algn="ctr"/>
            <a:r>
              <a:rPr lang="en-US" sz="2400" dirty="0" smtClean="0"/>
              <a:t>Gates to build </a:t>
            </a:r>
          </a:p>
          <a:p>
            <a:pPr algn="ctr"/>
            <a:r>
              <a:rPr lang="en-US" sz="2400" dirty="0" smtClean="0"/>
              <a:t>logic functions</a:t>
            </a:r>
            <a:endParaRPr lang="en-GB" sz="2400" dirty="0"/>
          </a:p>
        </p:txBody>
      </p:sp>
      <p:grpSp>
        <p:nvGrpSpPr>
          <p:cNvPr id="20" name="Group 19"/>
          <p:cNvGrpSpPr/>
          <p:nvPr/>
        </p:nvGrpSpPr>
        <p:grpSpPr>
          <a:xfrm>
            <a:off x="770887" y="2886076"/>
            <a:ext cx="2134525" cy="1802433"/>
            <a:chOff x="-44450" y="2886075"/>
            <a:chExt cx="2605433" cy="2200077"/>
          </a:xfrm>
        </p:grpSpPr>
        <p:pic>
          <p:nvPicPr>
            <p:cNvPr id="21" name="Picture 20"/>
            <p:cNvPicPr>
              <a:picLocks noChangeAspect="1"/>
            </p:cNvPicPr>
            <p:nvPr/>
          </p:nvPicPr>
          <p:blipFill>
            <a:blip r:embed="rId2"/>
            <a:stretch>
              <a:fillRect/>
            </a:stretch>
          </p:blipFill>
          <p:spPr>
            <a:xfrm>
              <a:off x="-44450" y="2886076"/>
              <a:ext cx="1346200" cy="1117600"/>
            </a:xfrm>
            <a:prstGeom prst="rect">
              <a:avLst/>
            </a:prstGeom>
          </p:spPr>
        </p:pic>
        <p:pic>
          <p:nvPicPr>
            <p:cNvPr id="22" name="Picture 21"/>
            <p:cNvPicPr>
              <a:picLocks noChangeAspect="1"/>
            </p:cNvPicPr>
            <p:nvPr/>
          </p:nvPicPr>
          <p:blipFill>
            <a:blip r:embed="rId3"/>
            <a:stretch>
              <a:fillRect/>
            </a:stretch>
          </p:blipFill>
          <p:spPr>
            <a:xfrm>
              <a:off x="1214783" y="2886075"/>
              <a:ext cx="1346200" cy="1117600"/>
            </a:xfrm>
            <a:prstGeom prst="rect">
              <a:avLst/>
            </a:prstGeom>
          </p:spPr>
        </p:pic>
        <p:pic>
          <p:nvPicPr>
            <p:cNvPr id="23" name="Picture 22"/>
            <p:cNvPicPr>
              <a:picLocks noChangeAspect="1"/>
            </p:cNvPicPr>
            <p:nvPr/>
          </p:nvPicPr>
          <p:blipFill>
            <a:blip r:embed="rId4"/>
            <a:stretch>
              <a:fillRect/>
            </a:stretch>
          </p:blipFill>
          <p:spPr>
            <a:xfrm>
              <a:off x="-44450" y="4003675"/>
              <a:ext cx="1442518" cy="1058471"/>
            </a:xfrm>
            <a:prstGeom prst="rect">
              <a:avLst/>
            </a:prstGeom>
          </p:spPr>
        </p:pic>
        <p:pic>
          <p:nvPicPr>
            <p:cNvPr id="24" name="Picture 23"/>
            <p:cNvPicPr>
              <a:picLocks noChangeAspect="1"/>
            </p:cNvPicPr>
            <p:nvPr/>
          </p:nvPicPr>
          <p:blipFill>
            <a:blip r:embed="rId5"/>
            <a:stretch>
              <a:fillRect/>
            </a:stretch>
          </p:blipFill>
          <p:spPr>
            <a:xfrm>
              <a:off x="1408908" y="4003675"/>
              <a:ext cx="957943" cy="1082477"/>
            </a:xfrm>
            <a:prstGeom prst="rect">
              <a:avLst/>
            </a:prstGeom>
          </p:spPr>
        </p:pic>
      </p:gr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8374" y="2886076"/>
            <a:ext cx="2431274" cy="1802433"/>
          </a:xfrm>
          <a:prstGeom prst="rect">
            <a:avLst/>
          </a:prstGeom>
        </p:spPr>
      </p:pic>
    </p:spTree>
    <p:extLst>
      <p:ext uri="{BB962C8B-B14F-4D97-AF65-F5344CB8AC3E}">
        <p14:creationId xmlns:p14="http://schemas.microsoft.com/office/powerpoint/2010/main" val="9654319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0816"/>
            <a:ext cx="9144000" cy="1607930"/>
          </a:xfrm>
          <a:prstGeom prst="rect">
            <a:avLst/>
          </a:prstGeom>
        </p:spPr>
      </p:pic>
      <p:sp>
        <p:nvSpPr>
          <p:cNvPr id="2" name="Title 1"/>
          <p:cNvSpPr>
            <a:spLocks noGrp="1"/>
          </p:cNvSpPr>
          <p:nvPr>
            <p:ph type="title"/>
          </p:nvPr>
        </p:nvSpPr>
        <p:spPr>
          <a:xfrm>
            <a:off x="2248321" y="348941"/>
            <a:ext cx="4647357" cy="1325563"/>
          </a:xfrm>
        </p:spPr>
        <p:txBody>
          <a:bodyPr/>
          <a:lstStyle/>
          <a:p>
            <a:r>
              <a:rPr lang="en-US" dirty="0" smtClean="0"/>
              <a:t>Automated 3D flow</a:t>
            </a:r>
            <a:endParaRPr lang="en-US" dirty="0"/>
          </a:p>
        </p:txBody>
      </p:sp>
      <p:sp>
        <p:nvSpPr>
          <p:cNvPr id="3" name="Rounded Rectangle 2"/>
          <p:cNvSpPr/>
          <p:nvPr/>
        </p:nvSpPr>
        <p:spPr>
          <a:xfrm>
            <a:off x="3349376" y="3339101"/>
            <a:ext cx="1354510" cy="643695"/>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84" y="4184847"/>
            <a:ext cx="2354066" cy="2354066"/>
          </a:xfrm>
          <a:prstGeom prst="rect">
            <a:avLst/>
          </a:prstGeom>
        </p:spPr>
      </p:pic>
      <p:sp>
        <p:nvSpPr>
          <p:cNvPr id="5" name="TextBox 4"/>
          <p:cNvSpPr txBox="1"/>
          <p:nvPr/>
        </p:nvSpPr>
        <p:spPr>
          <a:xfrm>
            <a:off x="2800350" y="4577050"/>
            <a:ext cx="3905043"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Export design properties</a:t>
            </a:r>
          </a:p>
          <a:p>
            <a:pPr marL="285750" indent="-285750">
              <a:buFont typeface="Arial" panose="020B0604020202020204" pitchFamily="34" charset="0"/>
              <a:buChar char="•"/>
            </a:pPr>
            <a:r>
              <a:rPr lang="en-US" sz="2400" dirty="0" smtClean="0"/>
              <a:t>Design clustering</a:t>
            </a:r>
          </a:p>
          <a:p>
            <a:pPr marL="285750" indent="-285750">
              <a:buFont typeface="Arial" panose="020B0604020202020204" pitchFamily="34" charset="0"/>
              <a:buChar char="•"/>
            </a:pPr>
            <a:r>
              <a:rPr lang="en-US" sz="2400" dirty="0" smtClean="0"/>
              <a:t>Export clusters connectivity</a:t>
            </a:r>
          </a:p>
          <a:p>
            <a:pPr marL="285750" indent="-285750">
              <a:buFont typeface="Arial" panose="020B0604020202020204" pitchFamily="34" charset="0"/>
              <a:buChar char="•"/>
            </a:pPr>
            <a:endParaRPr lang="en-US" sz="2400" dirty="0"/>
          </a:p>
        </p:txBody>
      </p:sp>
      <p:sp>
        <p:nvSpPr>
          <p:cNvPr id="7" name="Slide Number Placeholder 6"/>
          <p:cNvSpPr>
            <a:spLocks noGrp="1"/>
          </p:cNvSpPr>
          <p:nvPr>
            <p:ph type="sldNum" sz="quarter" idx="12"/>
          </p:nvPr>
        </p:nvSpPr>
        <p:spPr/>
        <p:txBody>
          <a:bodyPr/>
          <a:lstStyle/>
          <a:p>
            <a:fld id="{41A19FDC-00B7-407F-A140-786AB5FE771E}" type="slidenum">
              <a:rPr lang="en-US" smtClean="0"/>
              <a:t>40</a:t>
            </a:fld>
            <a:endParaRPr lang="en-US"/>
          </a:p>
        </p:txBody>
      </p:sp>
    </p:spTree>
    <p:extLst>
      <p:ext uri="{BB962C8B-B14F-4D97-AF65-F5344CB8AC3E}">
        <p14:creationId xmlns:p14="http://schemas.microsoft.com/office/powerpoint/2010/main" val="9690050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0816"/>
            <a:ext cx="9144000" cy="1607930"/>
          </a:xfrm>
          <a:prstGeom prst="rect">
            <a:avLst/>
          </a:prstGeom>
        </p:spPr>
      </p:pic>
      <p:sp>
        <p:nvSpPr>
          <p:cNvPr id="2" name="Title 1"/>
          <p:cNvSpPr>
            <a:spLocks noGrp="1"/>
          </p:cNvSpPr>
          <p:nvPr>
            <p:ph type="title"/>
          </p:nvPr>
        </p:nvSpPr>
        <p:spPr>
          <a:xfrm>
            <a:off x="2248321" y="348941"/>
            <a:ext cx="4647357" cy="1325563"/>
          </a:xfrm>
        </p:spPr>
        <p:txBody>
          <a:bodyPr/>
          <a:lstStyle/>
          <a:p>
            <a:r>
              <a:rPr lang="en-US" dirty="0" smtClean="0"/>
              <a:t>Automated 3D flow</a:t>
            </a:r>
            <a:endParaRPr lang="en-US" dirty="0"/>
          </a:p>
        </p:txBody>
      </p:sp>
      <p:sp>
        <p:nvSpPr>
          <p:cNvPr id="3" name="Rounded Rectangle 2"/>
          <p:cNvSpPr/>
          <p:nvPr/>
        </p:nvSpPr>
        <p:spPr>
          <a:xfrm>
            <a:off x="4695290" y="3339101"/>
            <a:ext cx="1274688" cy="643695"/>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1A19FDC-00B7-407F-A140-786AB5FE771E}" type="slidenum">
              <a:rPr lang="en-US" smtClean="0"/>
              <a:t>41</a:t>
            </a:fld>
            <a:endParaRPr lang="en-US"/>
          </a:p>
        </p:txBody>
      </p:sp>
      <p:pic>
        <p:nvPicPr>
          <p:cNvPr id="9" name="Picture 8">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010" y="4184847"/>
            <a:ext cx="2354066" cy="2354066"/>
          </a:xfrm>
          <a:prstGeom prst="rect">
            <a:avLst/>
          </a:prstGeom>
        </p:spPr>
      </p:pic>
      <p:sp>
        <p:nvSpPr>
          <p:cNvPr id="10" name="TextBox 9"/>
          <p:cNvSpPr txBox="1"/>
          <p:nvPr/>
        </p:nvSpPr>
        <p:spPr>
          <a:xfrm>
            <a:off x="2790076" y="4392384"/>
            <a:ext cx="5826723"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From the clustering outputs</a:t>
            </a:r>
          </a:p>
          <a:p>
            <a:pPr marL="285750" indent="-285750">
              <a:buFont typeface="Arial" panose="020B0604020202020204" pitchFamily="34" charset="0"/>
              <a:buChar char="•"/>
            </a:pPr>
            <a:r>
              <a:rPr lang="en-US" sz="2400" dirty="0" smtClean="0"/>
              <a:t>Build hyperedges and merge identical ones</a:t>
            </a:r>
          </a:p>
          <a:p>
            <a:pPr marL="285750" indent="-285750">
              <a:buFont typeface="Arial" panose="020B0604020202020204" pitchFamily="34" charset="0"/>
              <a:buChar char="•"/>
            </a:pPr>
            <a:r>
              <a:rPr lang="en-US" sz="2400" dirty="0" smtClean="0"/>
              <a:t>Compute graph weights</a:t>
            </a:r>
          </a:p>
          <a:p>
            <a:pPr marL="285750" indent="-285750">
              <a:buFont typeface="Arial" panose="020B0604020202020204" pitchFamily="34" charset="0"/>
              <a:buChar char="•"/>
            </a:pPr>
            <a:r>
              <a:rPr lang="en-US" sz="2400" dirty="0" smtClean="0"/>
              <a:t>Format graph and call partitioning tool</a:t>
            </a:r>
          </a:p>
          <a:p>
            <a:pPr marL="285750" indent="-285750">
              <a:buFont typeface="Arial" panose="020B0604020202020204" pitchFamily="34" charset="0"/>
              <a:buChar char="•"/>
            </a:pPr>
            <a:r>
              <a:rPr lang="en-US" sz="2400" dirty="0" smtClean="0"/>
              <a:t>Export cut data and partition directives</a:t>
            </a:r>
            <a:endParaRPr lang="en-US" sz="2400" dirty="0"/>
          </a:p>
        </p:txBody>
      </p:sp>
    </p:spTree>
    <p:extLst>
      <p:ext uri="{BB962C8B-B14F-4D97-AF65-F5344CB8AC3E}">
        <p14:creationId xmlns:p14="http://schemas.microsoft.com/office/powerpoint/2010/main" val="13508402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0816"/>
            <a:ext cx="9144000" cy="1607930"/>
          </a:xfrm>
          <a:prstGeom prst="rect">
            <a:avLst/>
          </a:prstGeom>
        </p:spPr>
      </p:pic>
      <p:sp>
        <p:nvSpPr>
          <p:cNvPr id="2" name="Title 1"/>
          <p:cNvSpPr>
            <a:spLocks noGrp="1"/>
          </p:cNvSpPr>
          <p:nvPr>
            <p:ph type="title"/>
          </p:nvPr>
        </p:nvSpPr>
        <p:spPr>
          <a:xfrm>
            <a:off x="2248321" y="348941"/>
            <a:ext cx="4647357" cy="1325563"/>
          </a:xfrm>
        </p:spPr>
        <p:txBody>
          <a:bodyPr/>
          <a:lstStyle/>
          <a:p>
            <a:r>
              <a:rPr lang="en-US" dirty="0" smtClean="0"/>
              <a:t>Automated 3D flow</a:t>
            </a:r>
            <a:endParaRPr lang="en-US" dirty="0"/>
          </a:p>
        </p:txBody>
      </p:sp>
      <p:sp>
        <p:nvSpPr>
          <p:cNvPr id="3" name="Rounded Rectangle 2"/>
          <p:cNvSpPr/>
          <p:nvPr/>
        </p:nvSpPr>
        <p:spPr>
          <a:xfrm>
            <a:off x="5979559" y="3338551"/>
            <a:ext cx="1274096" cy="643695"/>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1A19FDC-00B7-407F-A140-786AB5FE771E}" type="slidenum">
              <a:rPr lang="en-US" smtClean="0"/>
              <a:t>42</a:t>
            </a:fld>
            <a:endParaRPr lang="en-US"/>
          </a:p>
        </p:txBody>
      </p:sp>
      <p:sp>
        <p:nvSpPr>
          <p:cNvPr id="11" name="TextBox 10"/>
          <p:cNvSpPr txBox="1"/>
          <p:nvPr/>
        </p:nvSpPr>
        <p:spPr>
          <a:xfrm>
            <a:off x="2248321" y="4286331"/>
            <a:ext cx="1128835" cy="1938992"/>
          </a:xfrm>
          <a:prstGeom prst="rect">
            <a:avLst/>
          </a:prstGeom>
          <a:noFill/>
        </p:spPr>
        <p:txBody>
          <a:bodyPr wrap="none" rtlCol="0">
            <a:spAutoFit/>
          </a:bodyPr>
          <a:lstStyle/>
          <a:p>
            <a:pPr>
              <a:lnSpc>
                <a:spcPct val="250000"/>
              </a:lnSpc>
            </a:pPr>
            <a:r>
              <a:rPr lang="en-US" sz="2400" dirty="0" smtClean="0"/>
              <a:t>hMETIS</a:t>
            </a:r>
          </a:p>
          <a:p>
            <a:pPr>
              <a:lnSpc>
                <a:spcPct val="250000"/>
              </a:lnSpc>
            </a:pPr>
            <a:r>
              <a:rPr lang="en-US" sz="2400" dirty="0" smtClean="0"/>
              <a:t>PaToH</a:t>
            </a:r>
            <a:endParaRPr lang="en-US" sz="2400" dirty="0"/>
          </a:p>
        </p:txBody>
      </p:sp>
      <p:sp>
        <p:nvSpPr>
          <p:cNvPr id="13" name="TextBox 12"/>
          <p:cNvSpPr txBox="1"/>
          <p:nvPr/>
        </p:nvSpPr>
        <p:spPr>
          <a:xfrm>
            <a:off x="3648836" y="4693082"/>
            <a:ext cx="4569200" cy="461665"/>
          </a:xfrm>
          <a:prstGeom prst="rect">
            <a:avLst/>
          </a:prstGeom>
          <a:noFill/>
        </p:spPr>
        <p:txBody>
          <a:bodyPr wrap="none" rtlCol="0">
            <a:spAutoFit/>
          </a:bodyPr>
          <a:lstStyle/>
          <a:p>
            <a:r>
              <a:rPr lang="en-US" sz="2400" dirty="0" smtClean="0"/>
              <a:t>Karypis Lab, University of Minesota</a:t>
            </a:r>
            <a:endParaRPr lang="en-US" sz="2400" dirty="0"/>
          </a:p>
        </p:txBody>
      </p:sp>
      <p:sp>
        <p:nvSpPr>
          <p:cNvPr id="14" name="TextBox 13"/>
          <p:cNvSpPr txBox="1"/>
          <p:nvPr/>
        </p:nvSpPr>
        <p:spPr>
          <a:xfrm>
            <a:off x="3676119" y="5575256"/>
            <a:ext cx="4514634" cy="461665"/>
          </a:xfrm>
          <a:prstGeom prst="rect">
            <a:avLst/>
          </a:prstGeom>
          <a:noFill/>
        </p:spPr>
        <p:txBody>
          <a:bodyPr wrap="none" rtlCol="0">
            <a:spAutoFit/>
          </a:bodyPr>
          <a:lstStyle/>
          <a:p>
            <a:r>
              <a:rPr lang="en-US" sz="2400" dirty="0" smtClean="0"/>
              <a:t>Ümit Catalyürek, Bilkent University</a:t>
            </a:r>
            <a:endParaRPr lang="en-US" sz="2400" dirty="0"/>
          </a:p>
        </p:txBody>
      </p:sp>
    </p:spTree>
    <p:extLst>
      <p:ext uri="{BB962C8B-B14F-4D97-AF65-F5344CB8AC3E}">
        <p14:creationId xmlns:p14="http://schemas.microsoft.com/office/powerpoint/2010/main" val="12849387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0816"/>
            <a:ext cx="9144000" cy="1607930"/>
          </a:xfrm>
          <a:prstGeom prst="rect">
            <a:avLst/>
          </a:prstGeom>
        </p:spPr>
      </p:pic>
      <p:sp>
        <p:nvSpPr>
          <p:cNvPr id="2" name="Title 1"/>
          <p:cNvSpPr>
            <a:spLocks noGrp="1"/>
          </p:cNvSpPr>
          <p:nvPr>
            <p:ph type="title"/>
          </p:nvPr>
        </p:nvSpPr>
        <p:spPr>
          <a:xfrm>
            <a:off x="2248321" y="348941"/>
            <a:ext cx="4647357" cy="1325563"/>
          </a:xfrm>
        </p:spPr>
        <p:txBody>
          <a:bodyPr/>
          <a:lstStyle/>
          <a:p>
            <a:r>
              <a:rPr lang="en-US" dirty="0" smtClean="0"/>
              <a:t>Automated 3D flow</a:t>
            </a:r>
            <a:endParaRPr lang="en-US" dirty="0"/>
          </a:p>
        </p:txBody>
      </p:sp>
      <p:sp>
        <p:nvSpPr>
          <p:cNvPr id="3" name="Rounded Rectangle 2"/>
          <p:cNvSpPr/>
          <p:nvPr/>
        </p:nvSpPr>
        <p:spPr>
          <a:xfrm>
            <a:off x="7165732" y="3339101"/>
            <a:ext cx="967154" cy="643695"/>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1A19FDC-00B7-407F-A140-786AB5FE771E}" type="slidenum">
              <a:rPr lang="en-US" smtClean="0"/>
              <a:t>43</a:t>
            </a:fld>
            <a:endParaRPr lang="en-US"/>
          </a:p>
        </p:txBody>
      </p:sp>
      <p:sp>
        <p:nvSpPr>
          <p:cNvPr id="10" name="TextBox 9"/>
          <p:cNvSpPr txBox="1"/>
          <p:nvPr/>
        </p:nvSpPr>
        <p:spPr>
          <a:xfrm>
            <a:off x="2248321" y="4689148"/>
            <a:ext cx="6220614"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Early development stage</a:t>
            </a:r>
          </a:p>
          <a:p>
            <a:pPr marL="285750" indent="-285750">
              <a:buFont typeface="Arial" panose="020B0604020202020204" pitchFamily="34" charset="0"/>
              <a:buChar char="•"/>
            </a:pPr>
            <a:r>
              <a:rPr lang="en-US" sz="2400" dirty="0" smtClean="0"/>
              <a:t>Based on 2D netlist and partitioning directives</a:t>
            </a:r>
          </a:p>
        </p:txBody>
      </p:sp>
    </p:spTree>
    <p:extLst>
      <p:ext uri="{BB962C8B-B14F-4D97-AF65-F5344CB8AC3E}">
        <p14:creationId xmlns:p14="http://schemas.microsoft.com/office/powerpoint/2010/main" val="3837492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Designs tested</a:t>
            </a:r>
            <a:endParaRPr lang="en-US" dirty="0"/>
          </a:p>
        </p:txBody>
      </p:sp>
      <p:sp>
        <p:nvSpPr>
          <p:cNvPr id="3" name="Content Placeholder 2"/>
          <p:cNvSpPr>
            <a:spLocks noGrp="1"/>
          </p:cNvSpPr>
          <p:nvPr>
            <p:ph idx="1"/>
          </p:nvPr>
        </p:nvSpPr>
        <p:spPr/>
        <p:txBody>
          <a:bodyPr/>
          <a:lstStyle/>
          <a:p>
            <a:pPr marL="0" indent="0">
              <a:lnSpc>
                <a:spcPct val="200000"/>
              </a:lnSpc>
              <a:buNone/>
            </a:pPr>
            <a:r>
              <a:rPr lang="en-US" dirty="0" smtClean="0"/>
              <a:t>LDPC</a:t>
            </a:r>
          </a:p>
          <a:p>
            <a:pPr marL="0" indent="0">
              <a:lnSpc>
                <a:spcPct val="200000"/>
              </a:lnSpc>
              <a:buNone/>
            </a:pPr>
            <a:r>
              <a:rPr lang="en-US" dirty="0" smtClean="0"/>
              <a:t>RISC V </a:t>
            </a:r>
            <a:r>
              <a:rPr lang="en-US" sz="2000" dirty="0" smtClean="0"/>
              <a:t>(BoomCore)</a:t>
            </a:r>
          </a:p>
          <a:p>
            <a:pPr marL="0" indent="0">
              <a:lnSpc>
                <a:spcPct val="200000"/>
              </a:lnSpc>
              <a:buNone/>
            </a:pPr>
            <a:r>
              <a:rPr lang="en-US" dirty="0" smtClean="0"/>
              <a:t>OpenSparc T2: SPC, CCX and RTX</a:t>
            </a:r>
          </a:p>
        </p:txBody>
      </p:sp>
      <p:sp>
        <p:nvSpPr>
          <p:cNvPr id="4" name="Slide Number Placeholder 3"/>
          <p:cNvSpPr>
            <a:spLocks noGrp="1"/>
          </p:cNvSpPr>
          <p:nvPr>
            <p:ph type="sldNum" sz="quarter" idx="12"/>
          </p:nvPr>
        </p:nvSpPr>
        <p:spPr/>
        <p:txBody>
          <a:bodyPr/>
          <a:lstStyle/>
          <a:p>
            <a:fld id="{41A19FDC-00B7-407F-A140-786AB5FE771E}" type="slidenum">
              <a:rPr lang="en-US" smtClean="0"/>
              <a:t>44</a:t>
            </a:fld>
            <a:endParaRPr lang="en-US"/>
          </a:p>
        </p:txBody>
      </p:sp>
    </p:spTree>
    <p:extLst>
      <p:ext uri="{BB962C8B-B14F-4D97-AF65-F5344CB8AC3E}">
        <p14:creationId xmlns:p14="http://schemas.microsoft.com/office/powerpoint/2010/main" val="3681474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3D</a:t>
            </a:r>
            <a:r>
              <a:rPr lang="en-US" sz="4000" dirty="0"/>
              <a:t>: up to 77% less total wire length</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53742"/>
          <a:stretch/>
        </p:blipFill>
        <p:spPr>
          <a:xfrm>
            <a:off x="5823471" y="1526206"/>
            <a:ext cx="2366683" cy="5012707"/>
          </a:xfrm>
        </p:spPr>
      </p:pic>
      <p:sp>
        <p:nvSpPr>
          <p:cNvPr id="3" name="Slide Number Placeholder 2"/>
          <p:cNvSpPr>
            <a:spLocks noGrp="1"/>
          </p:cNvSpPr>
          <p:nvPr>
            <p:ph type="sldNum" sz="quarter" idx="12"/>
          </p:nvPr>
        </p:nvSpPr>
        <p:spPr/>
        <p:txBody>
          <a:bodyPr/>
          <a:lstStyle/>
          <a:p>
            <a:fld id="{41A19FDC-00B7-407F-A140-786AB5FE771E}" type="slidenum">
              <a:rPr lang="en-US" smtClean="0"/>
              <a:t>45</a:t>
            </a:fld>
            <a:endParaRPr lang="en-US"/>
          </a:p>
        </p:txBody>
      </p:sp>
      <p:sp>
        <p:nvSpPr>
          <p:cNvPr id="5" name="Content Placeholder 2"/>
          <p:cNvSpPr txBox="1">
            <a:spLocks/>
          </p:cNvSpPr>
          <p:nvPr/>
        </p:nvSpPr>
        <p:spPr>
          <a:xfrm>
            <a:off x="628650" y="2048608"/>
            <a:ext cx="4869625" cy="4128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1600"/>
              </a:spcBef>
              <a:buNone/>
            </a:pPr>
            <a:r>
              <a:rPr lang="en-GB" dirty="0" smtClean="0"/>
              <a:t>Experiments using different functional blocks from OpenSPARC T2 SoC</a:t>
            </a:r>
          </a:p>
          <a:p>
            <a:pPr marL="0" indent="0">
              <a:lnSpc>
                <a:spcPct val="200000"/>
              </a:lnSpc>
              <a:spcBef>
                <a:spcPts val="1600"/>
              </a:spcBef>
              <a:buNone/>
            </a:pPr>
            <a:r>
              <a:rPr lang="en-GB" dirty="0" smtClean="0"/>
              <a:t>Different partitioning schemes</a:t>
            </a:r>
          </a:p>
          <a:p>
            <a:pPr marL="0" indent="0">
              <a:lnSpc>
                <a:spcPct val="100000"/>
              </a:lnSpc>
              <a:spcBef>
                <a:spcPts val="1600"/>
              </a:spcBef>
              <a:buNone/>
            </a:pPr>
            <a:r>
              <a:rPr lang="en-GB" dirty="0" smtClean="0"/>
              <a:t>Different clustering options</a:t>
            </a:r>
          </a:p>
        </p:txBody>
      </p:sp>
    </p:spTree>
    <p:extLst>
      <p:ext uri="{BB962C8B-B14F-4D97-AF65-F5344CB8AC3E}">
        <p14:creationId xmlns:p14="http://schemas.microsoft.com/office/powerpoint/2010/main" val="41380267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136" y="356161"/>
            <a:ext cx="8165726" cy="1325563"/>
          </a:xfrm>
        </p:spPr>
        <p:txBody>
          <a:bodyPr/>
          <a:lstStyle/>
          <a:p>
            <a:r>
              <a:rPr lang="en-US" dirty="0" smtClean="0"/>
              <a:t>3D: Up to 61% shorter critical path</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3505"/>
          <a:stretch/>
        </p:blipFill>
        <p:spPr>
          <a:xfrm>
            <a:off x="5802448" y="1526206"/>
            <a:ext cx="2378795" cy="5012707"/>
          </a:xfrm>
        </p:spPr>
      </p:pic>
      <p:sp>
        <p:nvSpPr>
          <p:cNvPr id="3" name="Slide Number Placeholder 2"/>
          <p:cNvSpPr>
            <a:spLocks noGrp="1"/>
          </p:cNvSpPr>
          <p:nvPr>
            <p:ph type="sldNum" sz="quarter" idx="12"/>
          </p:nvPr>
        </p:nvSpPr>
        <p:spPr/>
        <p:txBody>
          <a:bodyPr/>
          <a:lstStyle/>
          <a:p>
            <a:fld id="{41A19FDC-00B7-407F-A140-786AB5FE771E}" type="slidenum">
              <a:rPr lang="en-US" smtClean="0"/>
              <a:t>46</a:t>
            </a:fld>
            <a:endParaRPr lang="en-US"/>
          </a:p>
        </p:txBody>
      </p:sp>
      <p:sp>
        <p:nvSpPr>
          <p:cNvPr id="5" name="Content Placeholder 2"/>
          <p:cNvSpPr txBox="1">
            <a:spLocks/>
          </p:cNvSpPr>
          <p:nvPr/>
        </p:nvSpPr>
        <p:spPr>
          <a:xfrm>
            <a:off x="628650" y="2048608"/>
            <a:ext cx="4869625" cy="4128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1600"/>
              </a:spcBef>
              <a:buNone/>
            </a:pPr>
            <a:r>
              <a:rPr lang="en-GB" dirty="0" smtClean="0"/>
              <a:t>Experiments using different functional blocks from OpenSPARC T2 SoC</a:t>
            </a:r>
          </a:p>
          <a:p>
            <a:pPr marL="0" indent="0">
              <a:lnSpc>
                <a:spcPct val="200000"/>
              </a:lnSpc>
              <a:spcBef>
                <a:spcPts val="1600"/>
              </a:spcBef>
              <a:buNone/>
            </a:pPr>
            <a:r>
              <a:rPr lang="en-GB" dirty="0" smtClean="0"/>
              <a:t>Different partitioning schemes</a:t>
            </a:r>
          </a:p>
          <a:p>
            <a:pPr marL="0" indent="0">
              <a:lnSpc>
                <a:spcPct val="100000"/>
              </a:lnSpc>
              <a:spcBef>
                <a:spcPts val="1600"/>
              </a:spcBef>
              <a:buNone/>
            </a:pPr>
            <a:r>
              <a:rPr lang="en-GB" dirty="0" smtClean="0"/>
              <a:t>Different clustering options</a:t>
            </a:r>
          </a:p>
        </p:txBody>
      </p:sp>
    </p:spTree>
    <p:extLst>
      <p:ext uri="{BB962C8B-B14F-4D97-AF65-F5344CB8AC3E}">
        <p14:creationId xmlns:p14="http://schemas.microsoft.com/office/powerpoint/2010/main" val="9949924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a:t>
            </a:r>
            <a:endParaRPr lang="en-US" dirty="0"/>
          </a:p>
        </p:txBody>
      </p:sp>
      <p:sp>
        <p:nvSpPr>
          <p:cNvPr id="3" name="Content Placeholder 2"/>
          <p:cNvSpPr>
            <a:spLocks noGrp="1"/>
          </p:cNvSpPr>
          <p:nvPr>
            <p:ph idx="1"/>
          </p:nvPr>
        </p:nvSpPr>
        <p:spPr>
          <a:xfrm>
            <a:off x="628650" y="1825625"/>
            <a:ext cx="7886700" cy="2922221"/>
          </a:xfrm>
        </p:spPr>
        <p:txBody>
          <a:bodyPr/>
          <a:lstStyle/>
          <a:p>
            <a:pPr marL="0" indent="0">
              <a:lnSpc>
                <a:spcPct val="200000"/>
              </a:lnSpc>
              <a:buNone/>
            </a:pPr>
            <a:r>
              <a:rPr lang="en-US" dirty="0" smtClean="0"/>
              <a:t>What is the best clustering?</a:t>
            </a:r>
          </a:p>
          <a:p>
            <a:pPr marL="0" indent="0">
              <a:lnSpc>
                <a:spcPct val="100000"/>
              </a:lnSpc>
              <a:buNone/>
            </a:pPr>
            <a:r>
              <a:rPr lang="en-US" dirty="0" smtClean="0"/>
              <a:t>Does the clustering method have a significant impact?</a:t>
            </a:r>
          </a:p>
          <a:p>
            <a:pPr marL="0" indent="0">
              <a:lnSpc>
                <a:spcPct val="200000"/>
              </a:lnSpc>
              <a:buNone/>
            </a:pPr>
            <a:r>
              <a:rPr lang="en-US" dirty="0" smtClean="0"/>
              <a:t>Can we predict the “partitionability” of a design?</a:t>
            </a:r>
          </a:p>
        </p:txBody>
      </p:sp>
      <p:sp>
        <p:nvSpPr>
          <p:cNvPr id="4" name="Slide Number Placeholder 3"/>
          <p:cNvSpPr>
            <a:spLocks noGrp="1"/>
          </p:cNvSpPr>
          <p:nvPr>
            <p:ph type="sldNum" sz="quarter" idx="12"/>
          </p:nvPr>
        </p:nvSpPr>
        <p:spPr/>
        <p:txBody>
          <a:bodyPr/>
          <a:lstStyle/>
          <a:p>
            <a:fld id="{41A19FDC-00B7-407F-A140-786AB5FE771E}" type="slidenum">
              <a:rPr lang="en-US" smtClean="0"/>
              <a:t>47</a:t>
            </a:fld>
            <a:endParaRPr lang="en-US"/>
          </a:p>
        </p:txBody>
      </p:sp>
      <p:sp>
        <p:nvSpPr>
          <p:cNvPr id="5" name="TextBox 4"/>
          <p:cNvSpPr txBox="1"/>
          <p:nvPr/>
        </p:nvSpPr>
        <p:spPr>
          <a:xfrm>
            <a:off x="712177" y="6110654"/>
            <a:ext cx="5978111" cy="369332"/>
          </a:xfrm>
          <a:prstGeom prst="rect">
            <a:avLst/>
          </a:prstGeom>
          <a:noFill/>
        </p:spPr>
        <p:txBody>
          <a:bodyPr wrap="none" rtlCol="0">
            <a:spAutoFit/>
          </a:bodyPr>
          <a:lstStyle/>
          <a:p>
            <a:r>
              <a:rPr lang="en-US" dirty="0"/>
              <a:t>Links: </a:t>
            </a:r>
            <a:r>
              <a:rPr lang="en-US" dirty="0">
                <a:solidFill>
                  <a:srgbClr val="FF0000"/>
                </a:solidFill>
                <a:hlinkClick r:id="rId3"/>
              </a:rPr>
              <a:t>https://fosdem.org/2018/schedule/event/cad_3d_asic/</a:t>
            </a:r>
            <a:endParaRPr lang="en-US" dirty="0">
              <a:solidFill>
                <a:srgbClr val="FF0000"/>
              </a:solidFill>
            </a:endParaRPr>
          </a:p>
        </p:txBody>
      </p:sp>
      <p:pic>
        <p:nvPicPr>
          <p:cNvPr id="6" name="Picture 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5236" y="5773906"/>
            <a:ext cx="1042827" cy="1042827"/>
          </a:xfrm>
          <a:prstGeom prst="rect">
            <a:avLst/>
          </a:prstGeom>
        </p:spPr>
      </p:pic>
    </p:spTree>
    <p:extLst>
      <p:ext uri="{BB962C8B-B14F-4D97-AF65-F5344CB8AC3E}">
        <p14:creationId xmlns:p14="http://schemas.microsoft.com/office/powerpoint/2010/main" val="1261618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 Integrated Circuit (IC)</a:t>
            </a:r>
            <a:endParaRPr lang="en-US" dirty="0"/>
          </a:p>
        </p:txBody>
      </p:sp>
      <p:sp>
        <p:nvSpPr>
          <p:cNvPr id="3" name="Rectangle 2"/>
          <p:cNvSpPr/>
          <p:nvPr/>
        </p:nvSpPr>
        <p:spPr>
          <a:xfrm>
            <a:off x="914697" y="1691612"/>
            <a:ext cx="1918154" cy="830997"/>
          </a:xfrm>
          <a:prstGeom prst="rect">
            <a:avLst/>
          </a:prstGeom>
        </p:spPr>
        <p:txBody>
          <a:bodyPr wrap="none">
            <a:spAutoFit/>
          </a:bodyPr>
          <a:lstStyle/>
          <a:p>
            <a:pPr algn="ctr"/>
            <a:r>
              <a:rPr lang="en-US" sz="2400" dirty="0" smtClean="0"/>
              <a:t>Transistors to </a:t>
            </a:r>
          </a:p>
          <a:p>
            <a:pPr algn="ctr"/>
            <a:r>
              <a:rPr lang="en-US" sz="2400" dirty="0" smtClean="0"/>
              <a:t>build gates </a:t>
            </a:r>
            <a:endParaRPr lang="en-GB" sz="2400" dirty="0"/>
          </a:p>
        </p:txBody>
      </p:sp>
      <p:sp>
        <p:nvSpPr>
          <p:cNvPr id="6" name="Rectangle 5"/>
          <p:cNvSpPr/>
          <p:nvPr/>
        </p:nvSpPr>
        <p:spPr>
          <a:xfrm>
            <a:off x="3530197" y="1691611"/>
            <a:ext cx="1996059" cy="830997"/>
          </a:xfrm>
          <a:prstGeom prst="rect">
            <a:avLst/>
          </a:prstGeom>
        </p:spPr>
        <p:txBody>
          <a:bodyPr wrap="none">
            <a:spAutoFit/>
          </a:bodyPr>
          <a:lstStyle/>
          <a:p>
            <a:pPr algn="ctr"/>
            <a:r>
              <a:rPr lang="en-US" sz="2400" dirty="0" smtClean="0"/>
              <a:t>Gates to build </a:t>
            </a:r>
          </a:p>
          <a:p>
            <a:pPr algn="ctr"/>
            <a:r>
              <a:rPr lang="en-US" sz="2400" dirty="0" smtClean="0"/>
              <a:t>logic functions</a:t>
            </a:r>
            <a:endParaRPr lang="en-GB" sz="2400" dirty="0"/>
          </a:p>
        </p:txBody>
      </p:sp>
      <p:sp>
        <p:nvSpPr>
          <p:cNvPr id="7" name="Rectangle 6"/>
          <p:cNvSpPr/>
          <p:nvPr/>
        </p:nvSpPr>
        <p:spPr>
          <a:xfrm>
            <a:off x="6098697" y="1691610"/>
            <a:ext cx="2124299" cy="830997"/>
          </a:xfrm>
          <a:prstGeom prst="rect">
            <a:avLst/>
          </a:prstGeom>
        </p:spPr>
        <p:txBody>
          <a:bodyPr wrap="none">
            <a:spAutoFit/>
          </a:bodyPr>
          <a:lstStyle/>
          <a:p>
            <a:pPr algn="ctr"/>
            <a:r>
              <a:rPr lang="en-US" sz="2400" dirty="0" smtClean="0"/>
              <a:t>Logic functions </a:t>
            </a:r>
          </a:p>
          <a:p>
            <a:pPr algn="ctr"/>
            <a:r>
              <a:rPr lang="en-US" sz="2400" dirty="0" smtClean="0"/>
              <a:t>build ICs</a:t>
            </a:r>
            <a:endParaRPr lang="en-GB" sz="2400" dirty="0"/>
          </a:p>
        </p:txBody>
      </p:sp>
      <p:pic>
        <p:nvPicPr>
          <p:cNvPr id="11" name="Picture 10" descr="Screen Shot 2015-04-01 at 12.23.41.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0359" y="2811360"/>
            <a:ext cx="2020972" cy="2013485"/>
          </a:xfrm>
          <a:prstGeom prst="rect">
            <a:avLst/>
          </a:prstGeom>
        </p:spPr>
      </p:pic>
      <p:grpSp>
        <p:nvGrpSpPr>
          <p:cNvPr id="17" name="Group 16"/>
          <p:cNvGrpSpPr/>
          <p:nvPr/>
        </p:nvGrpSpPr>
        <p:grpSpPr>
          <a:xfrm>
            <a:off x="770887" y="2886076"/>
            <a:ext cx="2134525" cy="1802433"/>
            <a:chOff x="-44450" y="2886075"/>
            <a:chExt cx="2605433" cy="2200077"/>
          </a:xfrm>
        </p:grpSpPr>
        <p:pic>
          <p:nvPicPr>
            <p:cNvPr id="13" name="Picture 12"/>
            <p:cNvPicPr>
              <a:picLocks noChangeAspect="1"/>
            </p:cNvPicPr>
            <p:nvPr/>
          </p:nvPicPr>
          <p:blipFill>
            <a:blip r:embed="rId3"/>
            <a:stretch>
              <a:fillRect/>
            </a:stretch>
          </p:blipFill>
          <p:spPr>
            <a:xfrm>
              <a:off x="-44450" y="2886076"/>
              <a:ext cx="1346200" cy="1117600"/>
            </a:xfrm>
            <a:prstGeom prst="rect">
              <a:avLst/>
            </a:prstGeom>
          </p:spPr>
        </p:pic>
        <p:pic>
          <p:nvPicPr>
            <p:cNvPr id="14" name="Picture 13"/>
            <p:cNvPicPr>
              <a:picLocks noChangeAspect="1"/>
            </p:cNvPicPr>
            <p:nvPr/>
          </p:nvPicPr>
          <p:blipFill>
            <a:blip r:embed="rId4"/>
            <a:stretch>
              <a:fillRect/>
            </a:stretch>
          </p:blipFill>
          <p:spPr>
            <a:xfrm>
              <a:off x="1214783" y="2886075"/>
              <a:ext cx="1346200" cy="1117600"/>
            </a:xfrm>
            <a:prstGeom prst="rect">
              <a:avLst/>
            </a:prstGeom>
          </p:spPr>
        </p:pic>
        <p:pic>
          <p:nvPicPr>
            <p:cNvPr id="15" name="Picture 14"/>
            <p:cNvPicPr>
              <a:picLocks noChangeAspect="1"/>
            </p:cNvPicPr>
            <p:nvPr/>
          </p:nvPicPr>
          <p:blipFill>
            <a:blip r:embed="rId5"/>
            <a:stretch>
              <a:fillRect/>
            </a:stretch>
          </p:blipFill>
          <p:spPr>
            <a:xfrm>
              <a:off x="-44450" y="4003675"/>
              <a:ext cx="1442518" cy="1058471"/>
            </a:xfrm>
            <a:prstGeom prst="rect">
              <a:avLst/>
            </a:prstGeom>
          </p:spPr>
        </p:pic>
        <p:pic>
          <p:nvPicPr>
            <p:cNvPr id="16" name="Picture 15"/>
            <p:cNvPicPr>
              <a:picLocks noChangeAspect="1"/>
            </p:cNvPicPr>
            <p:nvPr/>
          </p:nvPicPr>
          <p:blipFill>
            <a:blip r:embed="rId6"/>
            <a:stretch>
              <a:fillRect/>
            </a:stretch>
          </p:blipFill>
          <p:spPr>
            <a:xfrm>
              <a:off x="1408908" y="4003675"/>
              <a:ext cx="957943" cy="1082477"/>
            </a:xfrm>
            <a:prstGeom prst="rect">
              <a:avLst/>
            </a:prstGeom>
          </p:spPr>
        </p:pic>
      </p:grpSp>
      <p:sp>
        <p:nvSpPr>
          <p:cNvPr id="4" name="Slide Number Placeholder 3"/>
          <p:cNvSpPr>
            <a:spLocks noGrp="1"/>
          </p:cNvSpPr>
          <p:nvPr>
            <p:ph type="sldNum" sz="quarter" idx="12"/>
          </p:nvPr>
        </p:nvSpPr>
        <p:spPr/>
        <p:txBody>
          <a:bodyPr/>
          <a:lstStyle/>
          <a:p>
            <a:fld id="{41A19FDC-00B7-407F-A140-786AB5FE771E}" type="slidenum">
              <a:rPr lang="en-US" smtClean="0"/>
              <a:t>5</a:t>
            </a:fld>
            <a:endParaRPr lang="en-US"/>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12248" y="2886076"/>
            <a:ext cx="2431274" cy="1802433"/>
          </a:xfrm>
          <a:prstGeom prst="rect">
            <a:avLst/>
          </a:prstGeom>
        </p:spPr>
      </p:pic>
    </p:spTree>
    <p:extLst>
      <p:ext uri="{BB962C8B-B14F-4D97-AF65-F5344CB8AC3E}">
        <p14:creationId xmlns:p14="http://schemas.microsoft.com/office/powerpoint/2010/main" val="1448954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 Integrated Circuit (IC)</a:t>
            </a:r>
            <a:endParaRPr lang="en-US" dirty="0"/>
          </a:p>
        </p:txBody>
      </p:sp>
      <p:sp>
        <p:nvSpPr>
          <p:cNvPr id="6" name="Rectangle 5"/>
          <p:cNvSpPr/>
          <p:nvPr/>
        </p:nvSpPr>
        <p:spPr>
          <a:xfrm>
            <a:off x="3288645" y="1691611"/>
            <a:ext cx="1996059" cy="830997"/>
          </a:xfrm>
          <a:prstGeom prst="rect">
            <a:avLst/>
          </a:prstGeom>
        </p:spPr>
        <p:txBody>
          <a:bodyPr wrap="none">
            <a:spAutoFit/>
          </a:bodyPr>
          <a:lstStyle/>
          <a:p>
            <a:pPr algn="ctr"/>
            <a:r>
              <a:rPr lang="en-US" sz="2400" dirty="0" smtClean="0"/>
              <a:t>Gates to build </a:t>
            </a:r>
          </a:p>
          <a:p>
            <a:pPr algn="ctr"/>
            <a:r>
              <a:rPr lang="en-US" sz="2400" dirty="0" smtClean="0"/>
              <a:t>logic functions</a:t>
            </a:r>
            <a:endParaRPr lang="en-GB" sz="2400" dirty="0"/>
          </a:p>
        </p:txBody>
      </p:sp>
      <p:sp>
        <p:nvSpPr>
          <p:cNvPr id="7" name="Rectangle 6"/>
          <p:cNvSpPr/>
          <p:nvPr/>
        </p:nvSpPr>
        <p:spPr>
          <a:xfrm>
            <a:off x="6101890" y="1691610"/>
            <a:ext cx="2124299" cy="830997"/>
          </a:xfrm>
          <a:prstGeom prst="rect">
            <a:avLst/>
          </a:prstGeom>
        </p:spPr>
        <p:txBody>
          <a:bodyPr wrap="none">
            <a:spAutoFit/>
          </a:bodyPr>
          <a:lstStyle/>
          <a:p>
            <a:pPr algn="ctr"/>
            <a:r>
              <a:rPr lang="en-US" sz="2400" dirty="0" smtClean="0"/>
              <a:t>Logic functions </a:t>
            </a:r>
          </a:p>
          <a:p>
            <a:pPr algn="ctr"/>
            <a:r>
              <a:rPr lang="en-US" sz="2400" dirty="0" smtClean="0"/>
              <a:t>build ICs</a:t>
            </a:r>
            <a:endParaRPr lang="en-GB" sz="2400" dirty="0"/>
          </a:p>
        </p:txBody>
      </p:sp>
      <p:pic>
        <p:nvPicPr>
          <p:cNvPr id="11" name="Picture 10" descr="Screen Shot 2015-04-01 at 12.23.41.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52" y="2811360"/>
            <a:ext cx="2020972" cy="2013485"/>
          </a:xfrm>
          <a:prstGeom prst="rect">
            <a:avLst/>
          </a:prstGeom>
        </p:spPr>
      </p:pic>
      <p:sp>
        <p:nvSpPr>
          <p:cNvPr id="4" name="Slide Number Placeholder 3"/>
          <p:cNvSpPr>
            <a:spLocks noGrp="1"/>
          </p:cNvSpPr>
          <p:nvPr>
            <p:ph type="sldNum" sz="quarter" idx="12"/>
          </p:nvPr>
        </p:nvSpPr>
        <p:spPr/>
        <p:txBody>
          <a:bodyPr/>
          <a:lstStyle/>
          <a:p>
            <a:fld id="{41A19FDC-00B7-407F-A140-786AB5FE771E}" type="slidenum">
              <a:rPr lang="en-US" smtClean="0"/>
              <a:t>6</a:t>
            </a:fld>
            <a:endParaRPr lang="en-US"/>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792" y="5188312"/>
            <a:ext cx="2384545" cy="1371113"/>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5789" t="56612" r="33538" b="6807"/>
          <a:stretch/>
        </p:blipFill>
        <p:spPr>
          <a:xfrm>
            <a:off x="3297144" y="4899560"/>
            <a:ext cx="2804746" cy="1881555"/>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08374" y="2886076"/>
            <a:ext cx="2431274" cy="1802433"/>
          </a:xfrm>
          <a:prstGeom prst="rect">
            <a:avLst/>
          </a:prstGeom>
        </p:spPr>
      </p:pic>
      <p:sp>
        <p:nvSpPr>
          <p:cNvPr id="22" name="Rectangle 21"/>
          <p:cNvSpPr/>
          <p:nvPr/>
        </p:nvSpPr>
        <p:spPr>
          <a:xfrm>
            <a:off x="914697" y="1691612"/>
            <a:ext cx="1918154" cy="830997"/>
          </a:xfrm>
          <a:prstGeom prst="rect">
            <a:avLst/>
          </a:prstGeom>
        </p:spPr>
        <p:txBody>
          <a:bodyPr wrap="none">
            <a:spAutoFit/>
          </a:bodyPr>
          <a:lstStyle/>
          <a:p>
            <a:pPr algn="ctr"/>
            <a:r>
              <a:rPr lang="en-US" sz="2400" dirty="0" smtClean="0"/>
              <a:t>Transistors to </a:t>
            </a:r>
          </a:p>
          <a:p>
            <a:pPr algn="ctr"/>
            <a:r>
              <a:rPr lang="en-US" sz="2400" dirty="0" smtClean="0"/>
              <a:t>build gates </a:t>
            </a:r>
            <a:endParaRPr lang="en-GB" sz="2400" dirty="0"/>
          </a:p>
        </p:txBody>
      </p:sp>
      <p:grpSp>
        <p:nvGrpSpPr>
          <p:cNvPr id="23" name="Group 22"/>
          <p:cNvGrpSpPr/>
          <p:nvPr/>
        </p:nvGrpSpPr>
        <p:grpSpPr>
          <a:xfrm>
            <a:off x="770887" y="2886076"/>
            <a:ext cx="2134525" cy="1802433"/>
            <a:chOff x="-44450" y="2886075"/>
            <a:chExt cx="2605433" cy="2200077"/>
          </a:xfrm>
        </p:grpSpPr>
        <p:pic>
          <p:nvPicPr>
            <p:cNvPr id="24" name="Picture 23"/>
            <p:cNvPicPr>
              <a:picLocks noChangeAspect="1"/>
            </p:cNvPicPr>
            <p:nvPr/>
          </p:nvPicPr>
          <p:blipFill>
            <a:blip r:embed="rId7"/>
            <a:stretch>
              <a:fillRect/>
            </a:stretch>
          </p:blipFill>
          <p:spPr>
            <a:xfrm>
              <a:off x="-44450" y="2886076"/>
              <a:ext cx="1346200" cy="1117600"/>
            </a:xfrm>
            <a:prstGeom prst="rect">
              <a:avLst/>
            </a:prstGeom>
          </p:spPr>
        </p:pic>
        <p:pic>
          <p:nvPicPr>
            <p:cNvPr id="25" name="Picture 24"/>
            <p:cNvPicPr>
              <a:picLocks noChangeAspect="1"/>
            </p:cNvPicPr>
            <p:nvPr/>
          </p:nvPicPr>
          <p:blipFill>
            <a:blip r:embed="rId8"/>
            <a:stretch>
              <a:fillRect/>
            </a:stretch>
          </p:blipFill>
          <p:spPr>
            <a:xfrm>
              <a:off x="1214783" y="2886075"/>
              <a:ext cx="1346200" cy="1117600"/>
            </a:xfrm>
            <a:prstGeom prst="rect">
              <a:avLst/>
            </a:prstGeom>
          </p:spPr>
        </p:pic>
        <p:pic>
          <p:nvPicPr>
            <p:cNvPr id="26" name="Picture 25"/>
            <p:cNvPicPr>
              <a:picLocks noChangeAspect="1"/>
            </p:cNvPicPr>
            <p:nvPr/>
          </p:nvPicPr>
          <p:blipFill>
            <a:blip r:embed="rId9"/>
            <a:stretch>
              <a:fillRect/>
            </a:stretch>
          </p:blipFill>
          <p:spPr>
            <a:xfrm>
              <a:off x="-44450" y="4003675"/>
              <a:ext cx="1442518" cy="1058471"/>
            </a:xfrm>
            <a:prstGeom prst="rect">
              <a:avLst/>
            </a:prstGeom>
          </p:spPr>
        </p:pic>
        <p:pic>
          <p:nvPicPr>
            <p:cNvPr id="27" name="Picture 26"/>
            <p:cNvPicPr>
              <a:picLocks noChangeAspect="1"/>
            </p:cNvPicPr>
            <p:nvPr/>
          </p:nvPicPr>
          <p:blipFill>
            <a:blip r:embed="rId10"/>
            <a:stretch>
              <a:fillRect/>
            </a:stretch>
          </p:blipFill>
          <p:spPr>
            <a:xfrm>
              <a:off x="1408908" y="4003675"/>
              <a:ext cx="957943" cy="1082477"/>
            </a:xfrm>
            <a:prstGeom prst="rect">
              <a:avLst/>
            </a:prstGeom>
          </p:spPr>
        </p:pic>
      </p:gr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87697" y="5102221"/>
            <a:ext cx="1543294" cy="1543294"/>
          </a:xfrm>
          <a:prstGeom prst="rect">
            <a:avLst/>
          </a:prstGeom>
        </p:spPr>
      </p:pic>
    </p:spTree>
    <p:extLst>
      <p:ext uri="{BB962C8B-B14F-4D97-AF65-F5344CB8AC3E}">
        <p14:creationId xmlns:p14="http://schemas.microsoft.com/office/powerpoint/2010/main" val="1437447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 Integrated Circuit (IC)</a:t>
            </a:r>
            <a:endParaRPr lang="en-US" dirty="0"/>
          </a:p>
        </p:txBody>
      </p:sp>
      <p:sp>
        <p:nvSpPr>
          <p:cNvPr id="6" name="Rectangle 5"/>
          <p:cNvSpPr/>
          <p:nvPr/>
        </p:nvSpPr>
        <p:spPr>
          <a:xfrm>
            <a:off x="3288645" y="1691611"/>
            <a:ext cx="1996059" cy="830997"/>
          </a:xfrm>
          <a:prstGeom prst="rect">
            <a:avLst/>
          </a:prstGeom>
        </p:spPr>
        <p:txBody>
          <a:bodyPr wrap="none">
            <a:spAutoFit/>
          </a:bodyPr>
          <a:lstStyle/>
          <a:p>
            <a:pPr algn="ctr"/>
            <a:r>
              <a:rPr lang="en-US" sz="2400" dirty="0" smtClean="0"/>
              <a:t>Gates to build </a:t>
            </a:r>
          </a:p>
          <a:p>
            <a:pPr algn="ctr"/>
            <a:r>
              <a:rPr lang="en-US" sz="2400" dirty="0" smtClean="0"/>
              <a:t>logic functions</a:t>
            </a:r>
            <a:endParaRPr lang="en-GB" sz="2400" dirty="0"/>
          </a:p>
        </p:txBody>
      </p:sp>
      <p:sp>
        <p:nvSpPr>
          <p:cNvPr id="7" name="Rectangle 6"/>
          <p:cNvSpPr/>
          <p:nvPr/>
        </p:nvSpPr>
        <p:spPr>
          <a:xfrm>
            <a:off x="6101890" y="1691610"/>
            <a:ext cx="2124299" cy="830997"/>
          </a:xfrm>
          <a:prstGeom prst="rect">
            <a:avLst/>
          </a:prstGeom>
        </p:spPr>
        <p:txBody>
          <a:bodyPr wrap="none">
            <a:spAutoFit/>
          </a:bodyPr>
          <a:lstStyle/>
          <a:p>
            <a:pPr algn="ctr"/>
            <a:r>
              <a:rPr lang="en-US" sz="2400" dirty="0" smtClean="0"/>
              <a:t>Logic functions </a:t>
            </a:r>
          </a:p>
          <a:p>
            <a:pPr algn="ctr"/>
            <a:r>
              <a:rPr lang="en-US" sz="2400" dirty="0" smtClean="0"/>
              <a:t>build ICs</a:t>
            </a:r>
            <a:endParaRPr lang="en-GB" sz="2400" dirty="0"/>
          </a:p>
        </p:txBody>
      </p:sp>
      <p:pic>
        <p:nvPicPr>
          <p:cNvPr id="11" name="Picture 10" descr="Screen Shot 2015-04-01 at 12.23.41.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52" y="2811360"/>
            <a:ext cx="2020972" cy="2013485"/>
          </a:xfrm>
          <a:prstGeom prst="rect">
            <a:avLst/>
          </a:prstGeom>
        </p:spPr>
      </p:pic>
      <p:sp>
        <p:nvSpPr>
          <p:cNvPr id="4" name="Slide Number Placeholder 3"/>
          <p:cNvSpPr>
            <a:spLocks noGrp="1"/>
          </p:cNvSpPr>
          <p:nvPr>
            <p:ph type="sldNum" sz="quarter" idx="12"/>
          </p:nvPr>
        </p:nvSpPr>
        <p:spPr/>
        <p:txBody>
          <a:bodyPr/>
          <a:lstStyle/>
          <a:p>
            <a:fld id="{41A19FDC-00B7-407F-A140-786AB5FE771E}" type="slidenum">
              <a:rPr lang="en-US" smtClean="0"/>
              <a:t>7</a:t>
            </a:fld>
            <a:endParaRPr lang="en-US"/>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8374" y="2886076"/>
            <a:ext cx="2431274" cy="1802433"/>
          </a:xfrm>
          <a:prstGeom prst="rect">
            <a:avLst/>
          </a:prstGeom>
        </p:spPr>
      </p:pic>
      <p:sp>
        <p:nvSpPr>
          <p:cNvPr id="18" name="Rounded Rectangle 17"/>
          <p:cNvSpPr/>
          <p:nvPr/>
        </p:nvSpPr>
        <p:spPr>
          <a:xfrm>
            <a:off x="539956" y="5218551"/>
            <a:ext cx="8064088" cy="107595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t>System performance depends on transistor performance and the quality of the </a:t>
            </a:r>
            <a:r>
              <a:rPr lang="en-GB" sz="2400" smtClean="0"/>
              <a:t>system interconnect </a:t>
            </a:r>
            <a:endParaRPr lang="en-GB" sz="2400"/>
          </a:p>
        </p:txBody>
      </p:sp>
      <p:sp>
        <p:nvSpPr>
          <p:cNvPr id="19" name="Rectangle 18"/>
          <p:cNvSpPr/>
          <p:nvPr/>
        </p:nvSpPr>
        <p:spPr>
          <a:xfrm>
            <a:off x="914697" y="1691612"/>
            <a:ext cx="1918154" cy="830997"/>
          </a:xfrm>
          <a:prstGeom prst="rect">
            <a:avLst/>
          </a:prstGeom>
        </p:spPr>
        <p:txBody>
          <a:bodyPr wrap="none">
            <a:spAutoFit/>
          </a:bodyPr>
          <a:lstStyle/>
          <a:p>
            <a:pPr algn="ctr"/>
            <a:r>
              <a:rPr lang="en-US" sz="2400" dirty="0" smtClean="0"/>
              <a:t>Transistors to </a:t>
            </a:r>
          </a:p>
          <a:p>
            <a:pPr algn="ctr"/>
            <a:r>
              <a:rPr lang="en-US" sz="2400" dirty="0" smtClean="0"/>
              <a:t>build gates </a:t>
            </a:r>
            <a:endParaRPr lang="en-GB" sz="2400" dirty="0"/>
          </a:p>
        </p:txBody>
      </p:sp>
      <p:grpSp>
        <p:nvGrpSpPr>
          <p:cNvPr id="22" name="Group 21"/>
          <p:cNvGrpSpPr/>
          <p:nvPr/>
        </p:nvGrpSpPr>
        <p:grpSpPr>
          <a:xfrm>
            <a:off x="770887" y="2886076"/>
            <a:ext cx="2134525" cy="1802433"/>
            <a:chOff x="-44450" y="2886075"/>
            <a:chExt cx="2605433" cy="2200077"/>
          </a:xfrm>
        </p:grpSpPr>
        <p:pic>
          <p:nvPicPr>
            <p:cNvPr id="23" name="Picture 22"/>
            <p:cNvPicPr>
              <a:picLocks noChangeAspect="1"/>
            </p:cNvPicPr>
            <p:nvPr/>
          </p:nvPicPr>
          <p:blipFill>
            <a:blip r:embed="rId5"/>
            <a:stretch>
              <a:fillRect/>
            </a:stretch>
          </p:blipFill>
          <p:spPr>
            <a:xfrm>
              <a:off x="-44450" y="2886076"/>
              <a:ext cx="1346200" cy="1117600"/>
            </a:xfrm>
            <a:prstGeom prst="rect">
              <a:avLst/>
            </a:prstGeom>
          </p:spPr>
        </p:pic>
        <p:pic>
          <p:nvPicPr>
            <p:cNvPr id="24" name="Picture 23"/>
            <p:cNvPicPr>
              <a:picLocks noChangeAspect="1"/>
            </p:cNvPicPr>
            <p:nvPr/>
          </p:nvPicPr>
          <p:blipFill>
            <a:blip r:embed="rId6"/>
            <a:stretch>
              <a:fillRect/>
            </a:stretch>
          </p:blipFill>
          <p:spPr>
            <a:xfrm>
              <a:off x="1214783" y="2886075"/>
              <a:ext cx="1346200" cy="1117600"/>
            </a:xfrm>
            <a:prstGeom prst="rect">
              <a:avLst/>
            </a:prstGeom>
          </p:spPr>
        </p:pic>
        <p:pic>
          <p:nvPicPr>
            <p:cNvPr id="25" name="Picture 24"/>
            <p:cNvPicPr>
              <a:picLocks noChangeAspect="1"/>
            </p:cNvPicPr>
            <p:nvPr/>
          </p:nvPicPr>
          <p:blipFill>
            <a:blip r:embed="rId7"/>
            <a:stretch>
              <a:fillRect/>
            </a:stretch>
          </p:blipFill>
          <p:spPr>
            <a:xfrm>
              <a:off x="-44450" y="4003675"/>
              <a:ext cx="1442518" cy="1058471"/>
            </a:xfrm>
            <a:prstGeom prst="rect">
              <a:avLst/>
            </a:prstGeom>
          </p:spPr>
        </p:pic>
        <p:pic>
          <p:nvPicPr>
            <p:cNvPr id="26" name="Picture 25"/>
            <p:cNvPicPr>
              <a:picLocks noChangeAspect="1"/>
            </p:cNvPicPr>
            <p:nvPr/>
          </p:nvPicPr>
          <p:blipFill>
            <a:blip r:embed="rId8"/>
            <a:stretch>
              <a:fillRect/>
            </a:stretch>
          </p:blipFill>
          <p:spPr>
            <a:xfrm>
              <a:off x="1408908" y="4003675"/>
              <a:ext cx="957943" cy="1082477"/>
            </a:xfrm>
            <a:prstGeom prst="rect">
              <a:avLst/>
            </a:prstGeom>
          </p:spPr>
        </p:pic>
      </p:grpSp>
    </p:spTree>
    <p:extLst>
      <p:ext uri="{BB962C8B-B14F-4D97-AF65-F5344CB8AC3E}">
        <p14:creationId xmlns:p14="http://schemas.microsoft.com/office/powerpoint/2010/main" val="1173344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 2D IC look like?</a:t>
            </a:r>
            <a:endParaRPr lang="en-US" dirty="0"/>
          </a:p>
        </p:txBody>
      </p:sp>
      <p:sp>
        <p:nvSpPr>
          <p:cNvPr id="4" name="Slide Number Placeholder 3"/>
          <p:cNvSpPr>
            <a:spLocks noGrp="1"/>
          </p:cNvSpPr>
          <p:nvPr>
            <p:ph type="sldNum" sz="quarter" idx="12"/>
          </p:nvPr>
        </p:nvSpPr>
        <p:spPr/>
        <p:txBody>
          <a:bodyPr/>
          <a:lstStyle/>
          <a:p>
            <a:fld id="{41A19FDC-00B7-407F-A140-786AB5FE771E}" type="slidenum">
              <a:rPr lang="en-US" smtClean="0"/>
              <a:t>8</a:t>
            </a:fld>
            <a:endParaRPr lang="en-US"/>
          </a:p>
        </p:txBody>
      </p:sp>
      <p:sp>
        <p:nvSpPr>
          <p:cNvPr id="7" name="TextBox 6"/>
          <p:cNvSpPr txBox="1"/>
          <p:nvPr/>
        </p:nvSpPr>
        <p:spPr>
          <a:xfrm>
            <a:off x="1963686" y="4396428"/>
            <a:ext cx="6448368" cy="584775"/>
          </a:xfrm>
          <a:prstGeom prst="rect">
            <a:avLst/>
          </a:prstGeom>
          <a:noFill/>
        </p:spPr>
        <p:txBody>
          <a:bodyPr wrap="none" rtlCol="0">
            <a:spAutoFit/>
          </a:bodyPr>
          <a:lstStyle/>
          <a:p>
            <a:r>
              <a:rPr lang="en-US" sz="3200" dirty="0" smtClean="0"/>
              <a:t>Planar 2D IC: only one transistor layer</a:t>
            </a:r>
            <a:endParaRPr lang="en-US" sz="3200" dirty="0"/>
          </a:p>
        </p:txBody>
      </p:sp>
      <p:grpSp>
        <p:nvGrpSpPr>
          <p:cNvPr id="13" name="Group 12"/>
          <p:cNvGrpSpPr/>
          <p:nvPr/>
        </p:nvGrpSpPr>
        <p:grpSpPr>
          <a:xfrm>
            <a:off x="2588864" y="2662926"/>
            <a:ext cx="3966271" cy="1237219"/>
            <a:chOff x="456381" y="2671719"/>
            <a:chExt cx="3966271" cy="1237219"/>
          </a:xfrm>
        </p:grpSpPr>
        <p:pic>
          <p:nvPicPr>
            <p:cNvPr id="6" name="Picture 5"/>
            <p:cNvPicPr>
              <a:picLocks noChangeAspect="1"/>
            </p:cNvPicPr>
            <p:nvPr/>
          </p:nvPicPr>
          <p:blipFill rotWithShape="1">
            <a:blip r:embed="rId2"/>
            <a:srcRect t="52840"/>
            <a:stretch/>
          </p:blipFill>
          <p:spPr>
            <a:xfrm>
              <a:off x="1688123" y="2780540"/>
              <a:ext cx="2734529" cy="1128398"/>
            </a:xfrm>
            <a:prstGeom prst="rect">
              <a:avLst/>
            </a:prstGeom>
          </p:spPr>
        </p:pic>
        <p:sp>
          <p:nvSpPr>
            <p:cNvPr id="8" name="TextBox 7"/>
            <p:cNvSpPr txBox="1"/>
            <p:nvPr/>
          </p:nvSpPr>
          <p:spPr>
            <a:xfrm>
              <a:off x="456381" y="3421278"/>
              <a:ext cx="1231742" cy="400110"/>
            </a:xfrm>
            <a:prstGeom prst="rect">
              <a:avLst/>
            </a:prstGeom>
            <a:noFill/>
          </p:spPr>
          <p:txBody>
            <a:bodyPr wrap="square" rtlCol="0">
              <a:spAutoFit/>
            </a:bodyPr>
            <a:lstStyle/>
            <a:p>
              <a:r>
                <a:rPr lang="en-US" sz="2000" dirty="0" smtClean="0"/>
                <a:t>Substrate</a:t>
              </a:r>
            </a:p>
          </p:txBody>
        </p:sp>
        <p:sp>
          <p:nvSpPr>
            <p:cNvPr id="9" name="TextBox 8"/>
            <p:cNvSpPr txBox="1"/>
            <p:nvPr/>
          </p:nvSpPr>
          <p:spPr>
            <a:xfrm>
              <a:off x="456381" y="3071829"/>
              <a:ext cx="917170" cy="400110"/>
            </a:xfrm>
            <a:prstGeom prst="rect">
              <a:avLst/>
            </a:prstGeom>
            <a:noFill/>
          </p:spPr>
          <p:txBody>
            <a:bodyPr wrap="square" rtlCol="0">
              <a:spAutoFit/>
            </a:bodyPr>
            <a:lstStyle/>
            <a:p>
              <a:r>
                <a:rPr lang="en-US" sz="2000" dirty="0" smtClean="0"/>
                <a:t>Gate</a:t>
              </a:r>
              <a:endParaRPr lang="en-US" sz="2000" dirty="0"/>
            </a:p>
          </p:txBody>
        </p:sp>
        <p:sp>
          <p:nvSpPr>
            <p:cNvPr id="10" name="TextBox 9"/>
            <p:cNvSpPr txBox="1"/>
            <p:nvPr/>
          </p:nvSpPr>
          <p:spPr>
            <a:xfrm>
              <a:off x="456381" y="2671719"/>
              <a:ext cx="841629" cy="400110"/>
            </a:xfrm>
            <a:prstGeom prst="rect">
              <a:avLst/>
            </a:prstGeom>
            <a:noFill/>
          </p:spPr>
          <p:txBody>
            <a:bodyPr wrap="square" rtlCol="0">
              <a:spAutoFit/>
            </a:bodyPr>
            <a:lstStyle/>
            <a:p>
              <a:r>
                <a:rPr lang="en-US" sz="2000" dirty="0" smtClean="0"/>
                <a:t>Metal</a:t>
              </a:r>
              <a:endParaRPr lang="en-US" sz="2000" dirty="0"/>
            </a:p>
          </p:txBody>
        </p:sp>
        <p:cxnSp>
          <p:nvCxnSpPr>
            <p:cNvPr id="12" name="Straight Connector 11"/>
            <p:cNvCxnSpPr>
              <a:endCxn id="10" idx="3"/>
            </p:cNvCxnSpPr>
            <p:nvPr/>
          </p:nvCxnSpPr>
          <p:spPr>
            <a:xfrm flipH="1" flipV="1">
              <a:off x="1298010" y="2871774"/>
              <a:ext cx="609921" cy="10881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9" idx="3"/>
            </p:cNvCxnSpPr>
            <p:nvPr/>
          </p:nvCxnSpPr>
          <p:spPr>
            <a:xfrm flipH="1">
              <a:off x="1373551" y="3271884"/>
              <a:ext cx="85090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688123" y="3590410"/>
              <a:ext cx="392860" cy="0"/>
            </a:xfrm>
            <a:prstGeom prst="line">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9619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a:t>
            </a:r>
            <a:r>
              <a:rPr lang="en-US" dirty="0"/>
              <a:t> </a:t>
            </a:r>
            <a:r>
              <a:rPr lang="en-US" dirty="0" smtClean="0"/>
              <a:t>are its limitations?</a:t>
            </a:r>
            <a:endParaRPr lang="en-US" dirty="0"/>
          </a:p>
        </p:txBody>
      </p:sp>
      <p:sp>
        <p:nvSpPr>
          <p:cNvPr id="4" name="Slide Number Placeholder 3"/>
          <p:cNvSpPr>
            <a:spLocks noGrp="1"/>
          </p:cNvSpPr>
          <p:nvPr>
            <p:ph type="sldNum" sz="quarter" idx="12"/>
          </p:nvPr>
        </p:nvSpPr>
        <p:spPr/>
        <p:txBody>
          <a:bodyPr/>
          <a:lstStyle/>
          <a:p>
            <a:fld id="{41A19FDC-00B7-407F-A140-786AB5FE771E}" type="slidenum">
              <a:rPr lang="en-US" smtClean="0"/>
              <a:t>9</a:t>
            </a:fld>
            <a:endParaRPr lang="en-US" dirty="0"/>
          </a:p>
        </p:txBody>
      </p:sp>
      <p:grpSp>
        <p:nvGrpSpPr>
          <p:cNvPr id="6" name="Group 5"/>
          <p:cNvGrpSpPr/>
          <p:nvPr/>
        </p:nvGrpSpPr>
        <p:grpSpPr>
          <a:xfrm>
            <a:off x="628650" y="2886583"/>
            <a:ext cx="3600187" cy="2981409"/>
            <a:chOff x="1423740" y="2897358"/>
            <a:chExt cx="3813077" cy="3439867"/>
          </a:xfrm>
        </p:grpSpPr>
        <p:grpSp>
          <p:nvGrpSpPr>
            <p:cNvPr id="7" name="Group 6"/>
            <p:cNvGrpSpPr/>
            <p:nvPr/>
          </p:nvGrpSpPr>
          <p:grpSpPr>
            <a:xfrm>
              <a:off x="3314584" y="3040017"/>
              <a:ext cx="1922233" cy="2188376"/>
              <a:chOff x="3314584" y="3040017"/>
              <a:chExt cx="1922233" cy="2188376"/>
            </a:xfrm>
          </p:grpSpPr>
          <p:sp>
            <p:nvSpPr>
              <p:cNvPr id="38" name="Rectangle 37"/>
              <p:cNvSpPr/>
              <p:nvPr/>
            </p:nvSpPr>
            <p:spPr>
              <a:xfrm>
                <a:off x="3314584" y="3425997"/>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3314584" y="3743120"/>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3314584" y="4060243"/>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p:cNvSpPr/>
              <p:nvPr/>
            </p:nvSpPr>
            <p:spPr>
              <a:xfrm>
                <a:off x="3314584" y="4377366"/>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3314584" y="4694489"/>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3314584" y="5011613"/>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3314584" y="3108874"/>
                <a:ext cx="863892" cy="2167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p:cNvSpPr txBox="1"/>
              <p:nvPr/>
            </p:nvSpPr>
            <p:spPr>
              <a:xfrm rot="16200000">
                <a:off x="4507131" y="3048994"/>
                <a:ext cx="738664" cy="720709"/>
              </a:xfrm>
              <a:prstGeom prst="rect">
                <a:avLst/>
              </a:prstGeom>
              <a:noFill/>
            </p:spPr>
            <p:txBody>
              <a:bodyPr vert="vert" wrap="none" rtlCol="0">
                <a:spAutoFit/>
              </a:bodyPr>
              <a:lstStyle/>
              <a:p>
                <a:pPr algn="ctr"/>
                <a:r>
                  <a:rPr lang="en-GB" dirty="0" smtClean="0"/>
                  <a:t>Metal </a:t>
                </a:r>
              </a:p>
              <a:p>
                <a:pPr algn="ctr"/>
                <a:r>
                  <a:rPr lang="en-GB" dirty="0" smtClean="0"/>
                  <a:t>pitch</a:t>
                </a:r>
              </a:p>
            </p:txBody>
          </p:sp>
          <p:grpSp>
            <p:nvGrpSpPr>
              <p:cNvPr id="46" name="Group 45"/>
              <p:cNvGrpSpPr/>
              <p:nvPr/>
            </p:nvGrpSpPr>
            <p:grpSpPr>
              <a:xfrm rot="16200000" flipV="1">
                <a:off x="4162824" y="3244409"/>
                <a:ext cx="304798" cy="273496"/>
                <a:chOff x="3281787" y="1992660"/>
                <a:chExt cx="1066800" cy="632520"/>
              </a:xfrm>
            </p:grpSpPr>
            <p:cxnSp>
              <p:nvCxnSpPr>
                <p:cNvPr id="47" name="Straight Arrow Connector 46"/>
                <p:cNvCxnSpPr/>
                <p:nvPr/>
              </p:nvCxnSpPr>
              <p:spPr>
                <a:xfrm>
                  <a:off x="3281787" y="2068860"/>
                  <a:ext cx="1066800" cy="0"/>
                </a:xfrm>
                <a:prstGeom prst="straightConnector1">
                  <a:avLst/>
                </a:prstGeom>
                <a:ln w="31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3281787" y="1992660"/>
                  <a:ext cx="0" cy="632520"/>
                </a:xfrm>
                <a:prstGeom prst="straightConnector1">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343400" y="1992660"/>
                  <a:ext cx="0" cy="632520"/>
                </a:xfrm>
                <a:prstGeom prst="straightConnector1">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a:off x="1423740" y="2897358"/>
              <a:ext cx="1717513" cy="3439867"/>
              <a:chOff x="1423740" y="2897358"/>
              <a:chExt cx="1717513" cy="3439867"/>
            </a:xfrm>
          </p:grpSpPr>
          <p:grpSp>
            <p:nvGrpSpPr>
              <p:cNvPr id="9" name="Group 8"/>
              <p:cNvGrpSpPr/>
              <p:nvPr/>
            </p:nvGrpSpPr>
            <p:grpSpPr>
              <a:xfrm rot="16200000">
                <a:off x="1791992" y="3290363"/>
                <a:ext cx="396336" cy="322967"/>
                <a:chOff x="3281787" y="1992660"/>
                <a:chExt cx="1066800" cy="632520"/>
              </a:xfrm>
            </p:grpSpPr>
            <p:cxnSp>
              <p:nvCxnSpPr>
                <p:cNvPr id="35" name="Straight Arrow Connector 34"/>
                <p:cNvCxnSpPr/>
                <p:nvPr/>
              </p:nvCxnSpPr>
              <p:spPr>
                <a:xfrm>
                  <a:off x="3281787" y="2068860"/>
                  <a:ext cx="1066800" cy="0"/>
                </a:xfrm>
                <a:prstGeom prst="straightConnector1">
                  <a:avLst/>
                </a:prstGeom>
                <a:ln w="31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281787" y="1992660"/>
                  <a:ext cx="0" cy="632520"/>
                </a:xfrm>
                <a:prstGeom prst="straightConnector1">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4348587" y="1992660"/>
                  <a:ext cx="0" cy="632520"/>
                </a:xfrm>
                <a:prstGeom prst="straightConnector1">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226853" y="3048000"/>
                <a:ext cx="762000" cy="2129720"/>
                <a:chOff x="762000" y="2057400"/>
                <a:chExt cx="762000" cy="2129720"/>
              </a:xfrm>
            </p:grpSpPr>
            <p:sp>
              <p:nvSpPr>
                <p:cNvPr id="33" name="Rectangle 32"/>
                <p:cNvSpPr/>
                <p:nvPr/>
              </p:nvSpPr>
              <p:spPr>
                <a:xfrm>
                  <a:off x="762000" y="2057400"/>
                  <a:ext cx="228600" cy="2129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1295400" y="2057400"/>
                  <a:ext cx="228600" cy="2129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Rectangle 10"/>
              <p:cNvSpPr/>
              <p:nvPr/>
            </p:nvSpPr>
            <p:spPr>
              <a:xfrm>
                <a:off x="2074453" y="2897358"/>
                <a:ext cx="1066800" cy="24310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2248345" y="5690894"/>
                <a:ext cx="748924" cy="646331"/>
              </a:xfrm>
              <a:prstGeom prst="rect">
                <a:avLst/>
              </a:prstGeom>
              <a:noFill/>
            </p:spPr>
            <p:txBody>
              <a:bodyPr wrap="none" rtlCol="0">
                <a:spAutoFit/>
              </a:bodyPr>
              <a:lstStyle/>
              <a:p>
                <a:r>
                  <a:rPr lang="en-GB" dirty="0" smtClean="0"/>
                  <a:t>Gate </a:t>
                </a:r>
              </a:p>
              <a:p>
                <a:pPr algn="ctr"/>
                <a:r>
                  <a:rPr lang="en-GB" dirty="0" smtClean="0"/>
                  <a:t>pitch</a:t>
                </a:r>
                <a:endParaRPr lang="en-GB" dirty="0"/>
              </a:p>
            </p:txBody>
          </p:sp>
          <p:grpSp>
            <p:nvGrpSpPr>
              <p:cNvPr id="16" name="Group 15"/>
              <p:cNvGrpSpPr/>
              <p:nvPr/>
            </p:nvGrpSpPr>
            <p:grpSpPr>
              <a:xfrm flipV="1">
                <a:off x="2341153" y="5144284"/>
                <a:ext cx="563308" cy="484114"/>
                <a:chOff x="1760792" y="1890908"/>
                <a:chExt cx="1066800" cy="632520"/>
              </a:xfrm>
            </p:grpSpPr>
            <p:cxnSp>
              <p:nvCxnSpPr>
                <p:cNvPr id="28" name="Straight Arrow Connector 27"/>
                <p:cNvCxnSpPr/>
                <p:nvPr/>
              </p:nvCxnSpPr>
              <p:spPr>
                <a:xfrm>
                  <a:off x="1760792" y="1944787"/>
                  <a:ext cx="1066800" cy="0"/>
                </a:xfrm>
                <a:prstGeom prst="straightConnector1">
                  <a:avLst/>
                </a:prstGeom>
                <a:ln w="31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760792" y="1890908"/>
                  <a:ext cx="0" cy="632520"/>
                </a:xfrm>
                <a:prstGeom prst="straightConnector1">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822405" y="1890908"/>
                  <a:ext cx="0" cy="632520"/>
                </a:xfrm>
                <a:prstGeom prst="straightConnector1">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123162" y="3169816"/>
                <a:ext cx="969380" cy="1911972"/>
                <a:chOff x="1952718" y="2946877"/>
                <a:chExt cx="969380" cy="1911972"/>
              </a:xfrm>
            </p:grpSpPr>
            <p:sp>
              <p:nvSpPr>
                <p:cNvPr id="21" name="Rectangle 20"/>
                <p:cNvSpPr/>
                <p:nvPr/>
              </p:nvSpPr>
              <p:spPr>
                <a:xfrm>
                  <a:off x="1952718" y="2946877"/>
                  <a:ext cx="969380" cy="1972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1952718" y="3311191"/>
                  <a:ext cx="969380" cy="1972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1952718" y="4297296"/>
                  <a:ext cx="969380" cy="1972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1952718" y="4661610"/>
                  <a:ext cx="969380" cy="1972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 name="Rectangle 19"/>
              <p:cNvSpPr/>
              <p:nvPr/>
            </p:nvSpPr>
            <p:spPr>
              <a:xfrm rot="5400000">
                <a:off x="1389644" y="3262052"/>
                <a:ext cx="429756" cy="361563"/>
              </a:xfrm>
              <a:prstGeom prst="rect">
                <a:avLst/>
              </a:prstGeom>
            </p:spPr>
            <p:txBody>
              <a:bodyPr vert="vert270" wrap="none" lIns="0" tIns="0" rIns="0" bIns="0">
                <a:spAutoFit/>
              </a:bodyPr>
              <a:lstStyle/>
              <a:p>
                <a:pPr algn="ctr"/>
                <a:r>
                  <a:rPr lang="en-GB" sz="1200" dirty="0" smtClean="0"/>
                  <a:t>Fin </a:t>
                </a:r>
              </a:p>
              <a:p>
                <a:pPr algn="ctr"/>
                <a:r>
                  <a:rPr lang="en-GB" sz="1200" dirty="0" smtClean="0"/>
                  <a:t>pitch</a:t>
                </a:r>
              </a:p>
            </p:txBody>
          </p:sp>
        </p:grpSp>
      </p:grpSp>
      <p:sp>
        <p:nvSpPr>
          <p:cNvPr id="50" name="TextBox 49"/>
          <p:cNvSpPr txBox="1"/>
          <p:nvPr/>
        </p:nvSpPr>
        <p:spPr>
          <a:xfrm>
            <a:off x="1246623" y="2182744"/>
            <a:ext cx="1028295" cy="646331"/>
          </a:xfrm>
          <a:prstGeom prst="rect">
            <a:avLst/>
          </a:prstGeom>
          <a:noFill/>
        </p:spPr>
        <p:txBody>
          <a:bodyPr wrap="none" rtlCol="0">
            <a:spAutoFit/>
          </a:bodyPr>
          <a:lstStyle/>
          <a:p>
            <a:r>
              <a:rPr lang="en-US" dirty="0" smtClean="0">
                <a:solidFill>
                  <a:srgbClr val="41719C"/>
                </a:solidFill>
              </a:rPr>
              <a:t>Standard</a:t>
            </a:r>
          </a:p>
          <a:p>
            <a:r>
              <a:rPr lang="en-US" dirty="0" smtClean="0">
                <a:solidFill>
                  <a:srgbClr val="41719C"/>
                </a:solidFill>
              </a:rPr>
              <a:t>cell</a:t>
            </a:r>
            <a:endParaRPr lang="en-US" dirty="0">
              <a:solidFill>
                <a:srgbClr val="41719C"/>
              </a:solidFill>
            </a:endParaRPr>
          </a:p>
        </p:txBody>
      </p:sp>
      <p:sp>
        <p:nvSpPr>
          <p:cNvPr id="51" name="TextBox 50"/>
          <p:cNvSpPr txBox="1"/>
          <p:nvPr/>
        </p:nvSpPr>
        <p:spPr>
          <a:xfrm>
            <a:off x="2454923" y="2179047"/>
            <a:ext cx="733662" cy="646331"/>
          </a:xfrm>
          <a:prstGeom prst="rect">
            <a:avLst/>
          </a:prstGeom>
          <a:noFill/>
        </p:spPr>
        <p:txBody>
          <a:bodyPr wrap="none" rtlCol="0">
            <a:spAutoFit/>
          </a:bodyPr>
          <a:lstStyle/>
          <a:p>
            <a:r>
              <a:rPr lang="en-US" dirty="0" smtClean="0">
                <a:solidFill>
                  <a:srgbClr val="70AD47"/>
                </a:solidFill>
              </a:rPr>
              <a:t>Metal</a:t>
            </a:r>
          </a:p>
          <a:p>
            <a:r>
              <a:rPr lang="en-US" dirty="0" smtClean="0">
                <a:solidFill>
                  <a:srgbClr val="70AD47"/>
                </a:solidFill>
              </a:rPr>
              <a:t>layers</a:t>
            </a:r>
            <a:endParaRPr lang="en-US" dirty="0">
              <a:solidFill>
                <a:srgbClr val="70AD47"/>
              </a:solidFill>
            </a:endParaRPr>
          </a:p>
        </p:txBody>
      </p:sp>
      <p:sp>
        <p:nvSpPr>
          <p:cNvPr id="52" name="TextBox 51"/>
          <p:cNvSpPr txBox="1"/>
          <p:nvPr/>
        </p:nvSpPr>
        <p:spPr>
          <a:xfrm>
            <a:off x="4754795" y="2886583"/>
            <a:ext cx="4009816" cy="954107"/>
          </a:xfrm>
          <a:prstGeom prst="rect">
            <a:avLst/>
          </a:prstGeom>
          <a:noFill/>
        </p:spPr>
        <p:txBody>
          <a:bodyPr wrap="none" rtlCol="0">
            <a:spAutoFit/>
          </a:bodyPr>
          <a:lstStyle/>
          <a:p>
            <a:r>
              <a:rPr lang="en-US" sz="2800" dirty="0" smtClean="0"/>
              <a:t>If you want </a:t>
            </a:r>
            <a:r>
              <a:rPr lang="en-US" sz="2800" b="1" dirty="0" smtClean="0"/>
              <a:t>more</a:t>
            </a:r>
            <a:r>
              <a:rPr lang="en-US" sz="2800" dirty="0" smtClean="0"/>
              <a:t> of them,</a:t>
            </a:r>
          </a:p>
          <a:p>
            <a:r>
              <a:rPr lang="en-US" sz="2800" dirty="0" smtClean="0"/>
              <a:t>you need them </a:t>
            </a:r>
            <a:r>
              <a:rPr lang="en-US" sz="2800" b="1" dirty="0" smtClean="0"/>
              <a:t>smaller</a:t>
            </a:r>
            <a:r>
              <a:rPr lang="en-US" sz="2800" dirty="0" smtClean="0"/>
              <a:t>.</a:t>
            </a:r>
            <a:endParaRPr lang="en-US" sz="2800" dirty="0"/>
          </a:p>
        </p:txBody>
      </p:sp>
      <p:sp>
        <p:nvSpPr>
          <p:cNvPr id="3" name="TextBox 2"/>
          <p:cNvSpPr txBox="1"/>
          <p:nvPr/>
        </p:nvSpPr>
        <p:spPr>
          <a:xfrm>
            <a:off x="4754795" y="4335945"/>
            <a:ext cx="3780779" cy="954107"/>
          </a:xfrm>
          <a:prstGeom prst="rect">
            <a:avLst/>
          </a:prstGeom>
          <a:noFill/>
        </p:spPr>
        <p:txBody>
          <a:bodyPr wrap="none" rtlCol="0">
            <a:spAutoFit/>
          </a:bodyPr>
          <a:lstStyle/>
          <a:p>
            <a:r>
              <a:rPr lang="en-US" sz="2800" dirty="0" smtClean="0"/>
              <a:t>But scaling has </a:t>
            </a:r>
            <a:r>
              <a:rPr lang="en-US" sz="2800" b="1" dirty="0" smtClean="0"/>
              <a:t>physical </a:t>
            </a:r>
          </a:p>
          <a:p>
            <a:r>
              <a:rPr lang="en-US" sz="2800" dirty="0" smtClean="0"/>
              <a:t>and </a:t>
            </a:r>
            <a:r>
              <a:rPr lang="en-US" sz="2800" b="1" dirty="0" smtClean="0"/>
              <a:t>financial</a:t>
            </a:r>
            <a:r>
              <a:rPr lang="en-US" sz="2800" dirty="0" smtClean="0"/>
              <a:t> limitations.</a:t>
            </a:r>
            <a:endParaRPr lang="en-US" sz="2800" dirty="0"/>
          </a:p>
        </p:txBody>
      </p:sp>
    </p:spTree>
    <p:extLst>
      <p:ext uri="{BB962C8B-B14F-4D97-AF65-F5344CB8AC3E}">
        <p14:creationId xmlns:p14="http://schemas.microsoft.com/office/powerpoint/2010/main" val="1015202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4324</TotalTime>
  <Words>1076</Words>
  <Application>Microsoft Office PowerPoint</Application>
  <PresentationFormat>On-screen Show (4:3)</PresentationFormat>
  <Paragraphs>259</Paragraphs>
  <Slides>47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Learning Curve</vt:lpstr>
      <vt:lpstr>Wingdings</vt:lpstr>
      <vt:lpstr>Office Theme</vt:lpstr>
      <vt:lpstr>Automated system partitioning based on hypergraphs for 3D stacked integrated circuits</vt:lpstr>
      <vt:lpstr>Integrated circuits: Let’s go 3D</vt:lpstr>
      <vt:lpstr>Building an Integrated Circuit (IC)</vt:lpstr>
      <vt:lpstr>Building an Integrated Circuit (IC)</vt:lpstr>
      <vt:lpstr>Building an Integrated Circuit (IC)</vt:lpstr>
      <vt:lpstr>Building an Integrated Circuit (IC)</vt:lpstr>
      <vt:lpstr>Building an Integrated Circuit (IC)</vt:lpstr>
      <vt:lpstr>What does a 2D IC look like?</vt:lpstr>
      <vt:lpstr>What are its limitations?</vt:lpstr>
      <vt:lpstr>You can’t simply make it bigger</vt:lpstr>
      <vt:lpstr>Split the IC to keep it small</vt:lpstr>
      <vt:lpstr>What is a 3D IC?</vt:lpstr>
      <vt:lpstr>What is a 3D IC?</vt:lpstr>
      <vt:lpstr>What is a 3D IC?</vt:lpstr>
      <vt:lpstr>What is a 3D IC?</vt:lpstr>
      <vt:lpstr>What is a 3D IC?</vt:lpstr>
      <vt:lpstr>What is a 3D IC?</vt:lpstr>
      <vt:lpstr>What is a 3D IC?</vt:lpstr>
      <vt:lpstr>3D benefit: shorter connections</vt:lpstr>
      <vt:lpstr>2D flow...</vt:lpstr>
      <vt:lpstr>2D flow...</vt:lpstr>
      <vt:lpstr>2D flow...</vt:lpstr>
      <vt:lpstr>... Extended to 3D</vt:lpstr>
      <vt:lpstr>This is not a design.</vt:lpstr>
      <vt:lpstr>Bipartition this system</vt:lpstr>
      <vt:lpstr>Clustering: hide the shortest nets</vt:lpstr>
      <vt:lpstr>Clustering: hide the shortest nets</vt:lpstr>
      <vt:lpstr>Graph extraction</vt:lpstr>
      <vt:lpstr>Graph extraction</vt:lpstr>
      <vt:lpstr>Graph extraction</vt:lpstr>
      <vt:lpstr>Graph extraction</vt:lpstr>
      <vt:lpstr>From graph to hypergraph</vt:lpstr>
      <vt:lpstr>Graph extraction</vt:lpstr>
      <vt:lpstr>Graph extraction</vt:lpstr>
      <vt:lpstr>Hypergraph extraction</vt:lpstr>
      <vt:lpstr>Partitioning</vt:lpstr>
      <vt:lpstr>Split the netlist</vt:lpstr>
      <vt:lpstr>Replace the manual partitioning</vt:lpstr>
      <vt:lpstr>Automated 3D flow</vt:lpstr>
      <vt:lpstr>Automated 3D flow</vt:lpstr>
      <vt:lpstr>Automated 3D flow</vt:lpstr>
      <vt:lpstr>Automated 3D flow</vt:lpstr>
      <vt:lpstr>Automated 3D flow</vt:lpstr>
      <vt:lpstr>Designs tested</vt:lpstr>
      <vt:lpstr>3D: up to 77% less total wire length</vt:lpstr>
      <vt:lpstr>3D: Up to 61% shorter critical path</vt:lpstr>
      <vt:lpstr>Open questions</vt:lpstr>
    </vt:vector>
  </TitlesOfParts>
  <Company>TEAM OS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3D Integration</dc:title>
  <dc:creator>Quentin Delhaye</dc:creator>
  <cp:lastModifiedBy>Quentin Delhaye</cp:lastModifiedBy>
  <cp:revision>191</cp:revision>
  <dcterms:created xsi:type="dcterms:W3CDTF">2017-09-08T15:12:15Z</dcterms:created>
  <dcterms:modified xsi:type="dcterms:W3CDTF">2018-02-02T19:55:54Z</dcterms:modified>
</cp:coreProperties>
</file>